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8"/>
  </p:notesMasterIdLst>
  <p:handoutMasterIdLst>
    <p:handoutMasterId r:id="rId9"/>
  </p:handoutMasterIdLst>
  <p:sldIdLst>
    <p:sldId id="257" r:id="rId5"/>
    <p:sldId id="267" r:id="rId6"/>
    <p:sldId id="268" r:id="rId7"/>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7" autoAdjust="0"/>
  </p:normalViewPr>
  <p:slideViewPr>
    <p:cSldViewPr snapToGrid="0">
      <p:cViewPr varScale="1">
        <p:scale>
          <a:sx n="65" d="100"/>
          <a:sy n="65" d="100"/>
        </p:scale>
        <p:origin x="102" y="3000"/>
      </p:cViewPr>
      <p:guideLst/>
    </p:cSldViewPr>
  </p:slideViewPr>
  <p:notesTextViewPr>
    <p:cViewPr>
      <p:scale>
        <a:sx n="1" d="1"/>
        <a:sy n="1" d="1"/>
      </p:scale>
      <p:origin x="0" y="0"/>
    </p:cViewPr>
  </p:notesTextViewPr>
  <p:notesViewPr>
    <p:cSldViewPr snapToGrid="0" showGuides="1">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F8F713B3-537A-420E-AB4A-F2846D962883}" type="datetimeFigureOut">
              <a:rPr lang="fr-FR" smtClean="0"/>
              <a:t>21/10/2022</a:t>
            </a:fld>
            <a:endParaRPr lang="fr-FR"/>
          </a:p>
        </p:txBody>
      </p:sp>
      <p:sp>
        <p:nvSpPr>
          <p:cNvPr id="4" name="Espace réservé du pied de page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2606F41B-2A74-4203-AC7E-2DF0616CE3C1}" type="slidenum">
              <a:rPr lang="fr-FR" smtClean="0"/>
              <a:t>‹N°›</a:t>
            </a:fld>
            <a:endParaRPr lang="fr-FR"/>
          </a:p>
        </p:txBody>
      </p:sp>
    </p:spTree>
    <p:extLst>
      <p:ext uri="{BB962C8B-B14F-4D97-AF65-F5344CB8AC3E}">
        <p14:creationId xmlns:p14="http://schemas.microsoft.com/office/powerpoint/2010/main" val="1177764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9221EC3F-54D7-4791-894E-8D72CE48740B}" type="datetimeFigureOut">
              <a:rPr lang="fr-FR" smtClean="0"/>
              <a:t>21/10/2022</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4F21D72E-5553-4411-ADE7-2D23B597DAF9}" type="slidenum">
              <a:rPr lang="fr-FR" smtClean="0"/>
              <a:t>‹N°›</a:t>
            </a:fld>
            <a:endParaRPr lang="fr-FR"/>
          </a:p>
        </p:txBody>
      </p:sp>
    </p:spTree>
    <p:extLst>
      <p:ext uri="{BB962C8B-B14F-4D97-AF65-F5344CB8AC3E}">
        <p14:creationId xmlns:p14="http://schemas.microsoft.com/office/powerpoint/2010/main" val="244769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078941" y="436414"/>
            <a:ext cx="7076738" cy="1096552"/>
          </a:xfrm>
        </p:spPr>
        <p:txBody>
          <a:bodyPr>
            <a:normAutofit/>
          </a:bodyPr>
          <a:lstStyle>
            <a:lvl1pPr>
              <a:defRPr sz="4400" baseline="0"/>
            </a:lvl1pPr>
          </a:lstStyle>
          <a:p>
            <a:r>
              <a:rPr lang="fr-FR" dirty="0" smtClean="0"/>
              <a:t>Point administratif</a:t>
            </a:r>
            <a:endParaRPr lang="fr-FR" dirty="0"/>
          </a:p>
        </p:txBody>
      </p:sp>
      <p:sp>
        <p:nvSpPr>
          <p:cNvPr id="3" name="Espace réservé de la date 2"/>
          <p:cNvSpPr>
            <a:spLocks noGrp="1"/>
          </p:cNvSpPr>
          <p:nvPr>
            <p:ph type="dt" sz="half" idx="10"/>
          </p:nvPr>
        </p:nvSpPr>
        <p:spPr>
          <a:xfrm>
            <a:off x="1281869" y="6459785"/>
            <a:ext cx="2287682" cy="365125"/>
          </a:xfrm>
        </p:spPr>
        <p:txBody>
          <a:bodyPr/>
          <a:lstStyle/>
          <a:p>
            <a:fld id="{5DC5B261-8843-42D1-AAFC-05E20E2D9B97}" type="datetimeFigureOut">
              <a:rPr lang="en-US" smtClean="0"/>
              <a:t>10/21/2022</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a:xfrm>
            <a:off x="9174063" y="6459785"/>
            <a:ext cx="1312025" cy="365125"/>
          </a:xfrm>
        </p:spPr>
        <p:txBody>
          <a:bodyPr/>
          <a:lstStyle/>
          <a:p>
            <a:fld id="{4FAB73BC-B049-4115-A692-8D63A059BFB8}" type="slidenum">
              <a:rPr lang="en-US" smtClean="0"/>
              <a:pPr/>
              <a:t>‹N°›</a:t>
            </a:fld>
            <a:endParaRPr lang="en-US"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606" y="6480989"/>
            <a:ext cx="1467370" cy="303295"/>
          </a:xfrm>
          <a:prstGeom prst="rect">
            <a:avLst/>
          </a:prstGeom>
        </p:spPr>
      </p:pic>
      <p:sp>
        <p:nvSpPr>
          <p:cNvPr id="6" name="ZoneTexte 5"/>
          <p:cNvSpPr txBox="1"/>
          <p:nvPr userDrawn="1"/>
        </p:nvSpPr>
        <p:spPr>
          <a:xfrm>
            <a:off x="681318" y="2026024"/>
            <a:ext cx="10474361" cy="400110"/>
          </a:xfrm>
          <a:prstGeom prst="rect">
            <a:avLst/>
          </a:prstGeom>
          <a:noFill/>
        </p:spPr>
        <p:txBody>
          <a:bodyPr wrap="square" rtlCol="0">
            <a:spAutoFit/>
          </a:bodyPr>
          <a:lstStyle/>
          <a:p>
            <a:r>
              <a:rPr lang="fr-FR" sz="2000" b="1" dirty="0" smtClean="0"/>
              <a:t>1-</a:t>
            </a:r>
            <a:r>
              <a:rPr lang="fr-FR" sz="2000" b="1" baseline="0" dirty="0" smtClean="0"/>
              <a:t> Respecter les procédures et les délais</a:t>
            </a:r>
          </a:p>
        </p:txBody>
      </p:sp>
      <p:sp>
        <p:nvSpPr>
          <p:cNvPr id="8" name="ZoneTexte 7"/>
          <p:cNvSpPr txBox="1"/>
          <p:nvPr userDrawn="1"/>
        </p:nvSpPr>
        <p:spPr>
          <a:xfrm>
            <a:off x="519953" y="2456318"/>
            <a:ext cx="10635726" cy="3693319"/>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t>Toute</a:t>
            </a:r>
            <a:r>
              <a:rPr lang="fr-FR" baseline="0" dirty="0" smtClean="0"/>
              <a:t> demande de déplacement (mission), d’achat (matériel, licence informatique, copy </a:t>
            </a:r>
            <a:r>
              <a:rPr lang="fr-FR" baseline="0" dirty="0" err="1" smtClean="0"/>
              <a:t>editing</a:t>
            </a:r>
            <a:r>
              <a:rPr lang="fr-FR" baseline="0" dirty="0" smtClean="0"/>
              <a:t>) doit :</a:t>
            </a:r>
          </a:p>
          <a:p>
            <a:pPr marL="742950" lvl="1" indent="-285750" algn="just">
              <a:buFont typeface="Arial" panose="020B0604020202020204" pitchFamily="34" charset="0"/>
              <a:buChar char="•"/>
            </a:pPr>
            <a:r>
              <a:rPr lang="fr-FR" baseline="0" dirty="0" smtClean="0"/>
              <a:t>Être soumise à la directrice </a:t>
            </a:r>
          </a:p>
          <a:p>
            <a:pPr marL="742950" lvl="1" indent="-285750" algn="just">
              <a:buFont typeface="Arial" panose="020B0604020202020204" pitchFamily="34" charset="0"/>
              <a:buChar char="•"/>
            </a:pPr>
            <a:r>
              <a:rPr lang="fr-FR" baseline="0" dirty="0" smtClean="0"/>
              <a:t>Faire l’objet d’un devis marché public (lorsque cela est possible)</a:t>
            </a:r>
          </a:p>
          <a:p>
            <a:pPr marL="742950" lvl="1" indent="-285750" algn="just">
              <a:buFont typeface="Wingdings" panose="05000000000000000000" pitchFamily="2" charset="2"/>
              <a:buChar char="à"/>
            </a:pPr>
            <a:r>
              <a:rPr lang="fr-FR" baseline="0" dirty="0" smtClean="0">
                <a:sym typeface="Wingdings" panose="05000000000000000000" pitchFamily="2" charset="2"/>
              </a:rPr>
              <a:t>Pour les copy </a:t>
            </a:r>
            <a:r>
              <a:rPr lang="fr-FR" baseline="0" dirty="0" err="1" smtClean="0">
                <a:sym typeface="Wingdings" panose="05000000000000000000" pitchFamily="2" charset="2"/>
              </a:rPr>
              <a:t>editing</a:t>
            </a:r>
            <a:r>
              <a:rPr lang="fr-FR" baseline="0" dirty="0" smtClean="0">
                <a:sym typeface="Wingdings" panose="05000000000000000000" pitchFamily="2" charset="2"/>
              </a:rPr>
              <a:t> : </a:t>
            </a:r>
          </a:p>
          <a:p>
            <a:pPr marL="457200" lvl="1" indent="0" algn="just">
              <a:buFont typeface="Wingdings" panose="05000000000000000000" pitchFamily="2" charset="2"/>
              <a:buNone/>
            </a:pPr>
            <a:r>
              <a:rPr lang="fr-FR" baseline="0" dirty="0" smtClean="0">
                <a:sym typeface="Wingdings" panose="05000000000000000000" pitchFamily="2" charset="2"/>
              </a:rPr>
              <a:t>		- Vérifier auprès du secrétariat que le prestataire existe dans la base du service financier. Si ce n’est pas le cas il devra transmettre au secrétariat le formulaire de création nouveau fournisseur ET un RIB.</a:t>
            </a:r>
          </a:p>
          <a:p>
            <a:pPr marL="457200" lvl="1" indent="0" algn="just">
              <a:buFont typeface="Wingdings" panose="05000000000000000000" pitchFamily="2" charset="2"/>
              <a:buNone/>
            </a:pPr>
            <a:r>
              <a:rPr lang="fr-FR" baseline="0" dirty="0" smtClean="0">
                <a:sym typeface="Wingdings" panose="05000000000000000000" pitchFamily="2" charset="2"/>
              </a:rPr>
              <a:t>		- Indiquer une date de livraison (élément obligatoire pour la création du Bon de commande et le suivi de la commande).</a:t>
            </a:r>
          </a:p>
          <a:p>
            <a:pPr marL="457200" lvl="1" indent="0" algn="just">
              <a:buFont typeface="Wingdings" panose="05000000000000000000" pitchFamily="2" charset="2"/>
              <a:buNone/>
            </a:pPr>
            <a:r>
              <a:rPr lang="fr-FR" baseline="0" dirty="0" smtClean="0">
                <a:sym typeface="Wingdings" panose="05000000000000000000" pitchFamily="2" charset="2"/>
              </a:rPr>
              <a:t>		- prévenir le secrétariat dès réception du texte correct pour que le service fait puisse être établi.</a:t>
            </a:r>
          </a:p>
          <a:p>
            <a:pPr marL="457200" lvl="1" indent="0" algn="just">
              <a:buFont typeface="Wingdings" panose="05000000000000000000" pitchFamily="2" charset="2"/>
              <a:buNone/>
            </a:pPr>
            <a:r>
              <a:rPr lang="fr-FR" baseline="0" dirty="0" smtClean="0">
                <a:sym typeface="Wingdings" panose="05000000000000000000" pitchFamily="2" charset="2"/>
              </a:rPr>
              <a:t>     </a:t>
            </a:r>
            <a:r>
              <a:rPr lang="fr-FR" baseline="0" dirty="0" smtClean="0">
                <a:solidFill>
                  <a:srgbClr val="FF0000"/>
                </a:solidFill>
                <a:sym typeface="Wingdings" panose="05000000000000000000" pitchFamily="2" charset="2"/>
              </a:rPr>
              <a:t>Pas de service fait = Prestataire non payé</a:t>
            </a:r>
          </a:p>
          <a:p>
            <a:pPr marL="457200" lvl="1" indent="0" algn="just">
              <a:buFont typeface="Wingdings" panose="05000000000000000000" pitchFamily="2" charset="2"/>
              <a:buNone/>
            </a:pPr>
            <a:endParaRPr lang="fr-FR" baseline="0" dirty="0" smtClean="0">
              <a:sym typeface="Wingdings" panose="05000000000000000000" pitchFamily="2" charset="2"/>
            </a:endParaRPr>
          </a:p>
          <a:p>
            <a:pPr marL="285750" lvl="1" indent="-285750" algn="just">
              <a:buFont typeface="Arial" panose="020B0604020202020204" pitchFamily="34" charset="0"/>
              <a:buChar char="•"/>
            </a:pPr>
            <a:r>
              <a:rPr lang="fr-FR" baseline="0" dirty="0" smtClean="0">
                <a:sym typeface="Wingdings" panose="05000000000000000000" pitchFamily="2" charset="2"/>
              </a:rPr>
              <a:t>Dans la mesure du possible, toutes dépenses et déplacements envisagés doivent être portés sur le Prévisionnel des dépenses transmis en début d’année civile.</a:t>
            </a:r>
          </a:p>
        </p:txBody>
      </p:sp>
    </p:spTree>
    <p:extLst>
      <p:ext uri="{BB962C8B-B14F-4D97-AF65-F5344CB8AC3E}">
        <p14:creationId xmlns:p14="http://schemas.microsoft.com/office/powerpoint/2010/main" val="8763739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078941" y="436414"/>
            <a:ext cx="7076738" cy="1096552"/>
          </a:xfrm>
        </p:spPr>
        <p:txBody>
          <a:bodyPr>
            <a:normAutofit/>
          </a:bodyPr>
          <a:lstStyle>
            <a:lvl1pPr>
              <a:defRPr sz="4400" baseline="0"/>
            </a:lvl1pPr>
          </a:lstStyle>
          <a:p>
            <a:r>
              <a:rPr lang="fr-FR" dirty="0" smtClean="0"/>
              <a:t>Point administratif</a:t>
            </a:r>
            <a:endParaRPr lang="fr-FR" dirty="0"/>
          </a:p>
        </p:txBody>
      </p:sp>
      <p:sp>
        <p:nvSpPr>
          <p:cNvPr id="3" name="Espace réservé de la date 2"/>
          <p:cNvSpPr>
            <a:spLocks noGrp="1"/>
          </p:cNvSpPr>
          <p:nvPr>
            <p:ph type="dt" sz="half" idx="10"/>
          </p:nvPr>
        </p:nvSpPr>
        <p:spPr>
          <a:xfrm>
            <a:off x="1281869" y="6459785"/>
            <a:ext cx="2287682" cy="365125"/>
          </a:xfrm>
        </p:spPr>
        <p:txBody>
          <a:bodyPr/>
          <a:lstStyle/>
          <a:p>
            <a:fld id="{5DC5B261-8843-42D1-AAFC-05E20E2D9B97}" type="datetimeFigureOut">
              <a:rPr lang="en-US" smtClean="0"/>
              <a:t>10/21/2022</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a:xfrm>
            <a:off x="9174063" y="6459785"/>
            <a:ext cx="1312025" cy="365125"/>
          </a:xfrm>
        </p:spPr>
        <p:txBody>
          <a:bodyPr/>
          <a:lstStyle/>
          <a:p>
            <a:fld id="{4FAB73BC-B049-4115-A692-8D63A059BFB8}" type="slidenum">
              <a:rPr lang="en-US" smtClean="0"/>
              <a:pPr/>
              <a:t>‹N°›</a:t>
            </a:fld>
            <a:endParaRPr lang="en-US"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606" y="6480989"/>
            <a:ext cx="1467370" cy="303295"/>
          </a:xfrm>
          <a:prstGeom prst="rect">
            <a:avLst/>
          </a:prstGeom>
        </p:spPr>
      </p:pic>
      <p:sp>
        <p:nvSpPr>
          <p:cNvPr id="6" name="ZoneTexte 5"/>
          <p:cNvSpPr txBox="1"/>
          <p:nvPr userDrawn="1"/>
        </p:nvSpPr>
        <p:spPr>
          <a:xfrm>
            <a:off x="681318" y="2026024"/>
            <a:ext cx="10474361" cy="400110"/>
          </a:xfrm>
          <a:prstGeom prst="rect">
            <a:avLst/>
          </a:prstGeom>
          <a:noFill/>
        </p:spPr>
        <p:txBody>
          <a:bodyPr wrap="square" rtlCol="0">
            <a:spAutoFit/>
          </a:bodyPr>
          <a:lstStyle/>
          <a:p>
            <a:r>
              <a:rPr lang="fr-FR" sz="2000" b="1" dirty="0" smtClean="0"/>
              <a:t>1-</a:t>
            </a:r>
            <a:r>
              <a:rPr lang="fr-FR" sz="2000" b="1" baseline="0" dirty="0" smtClean="0"/>
              <a:t> Respecter les procédures et les délais</a:t>
            </a:r>
          </a:p>
        </p:txBody>
      </p:sp>
      <p:sp>
        <p:nvSpPr>
          <p:cNvPr id="8" name="ZoneTexte 7"/>
          <p:cNvSpPr txBox="1"/>
          <p:nvPr userDrawn="1"/>
        </p:nvSpPr>
        <p:spPr>
          <a:xfrm>
            <a:off x="519953" y="2456318"/>
            <a:ext cx="10635726" cy="3416320"/>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t>Les demandes d’ordre de mission (DOM) doivent être soumises</a:t>
            </a:r>
            <a:r>
              <a:rPr lang="fr-FR" baseline="0" dirty="0" smtClean="0"/>
              <a:t> à la directrice (en mettant le secrétariat en copie) minimum 3 semaines avant la date de départ. Le délais peut être rallongé en raison des congés.</a:t>
            </a:r>
          </a:p>
          <a:p>
            <a:pPr marL="285750" indent="-285750" algn="just">
              <a:buFont typeface="Wingdings" panose="05000000000000000000" pitchFamily="2" charset="2"/>
              <a:buChar char="à"/>
            </a:pPr>
            <a:r>
              <a:rPr lang="fr-FR" baseline="0" dirty="0" smtClean="0">
                <a:sym typeface="Wingdings" panose="05000000000000000000" pitchFamily="2" charset="2"/>
              </a:rPr>
              <a:t>Si le « fournisseur » n’est pas dans la base financière il devra compléter la fiche Création nouveau fournisseur et fournir un RIB. Sinon l’inscription au colloque ne pourra être réglée par l’université. </a:t>
            </a:r>
          </a:p>
          <a:p>
            <a:pPr marL="285750" indent="-285750" algn="just">
              <a:buFont typeface="Wingdings" panose="05000000000000000000" pitchFamily="2" charset="2"/>
              <a:buChar char="à"/>
            </a:pPr>
            <a:endParaRPr lang="fr-FR" baseline="0" dirty="0" smtClean="0">
              <a:sym typeface="Wingdings" panose="05000000000000000000" pitchFamily="2" charset="2"/>
            </a:endParaRPr>
          </a:p>
          <a:p>
            <a:pPr marL="0" indent="0" algn="just">
              <a:buFont typeface="Wingdings" panose="05000000000000000000" pitchFamily="2" charset="2"/>
              <a:buNone/>
            </a:pPr>
            <a:r>
              <a:rPr lang="fr-FR" baseline="0" dirty="0" smtClean="0">
                <a:sym typeface="Wingdings" panose="05000000000000000000" pitchFamily="2" charset="2"/>
              </a:rPr>
              <a:t>La création d’un nouveau fournisseur dans la base prend 2 à 3 jours à réception de la fiche et du RIB par le service central.</a:t>
            </a:r>
          </a:p>
          <a:p>
            <a:pPr marL="0" indent="0" algn="just">
              <a:buFont typeface="Wingdings" panose="05000000000000000000" pitchFamily="2" charset="2"/>
              <a:buNone/>
            </a:pPr>
            <a:endParaRPr lang="fr-FR" baseline="0" dirty="0" smtClean="0">
              <a:sym typeface="Wingdings" panose="05000000000000000000" pitchFamily="2" charset="2"/>
            </a:endParaRPr>
          </a:p>
          <a:p>
            <a:pPr marL="285750" indent="-285750" algn="just">
              <a:buFont typeface="Wingdings" panose="05000000000000000000" pitchFamily="2" charset="2"/>
              <a:buChar char="à"/>
            </a:pPr>
            <a:r>
              <a:rPr lang="fr-FR" baseline="0" dirty="0" smtClean="0">
                <a:sym typeface="Wingdings" panose="05000000000000000000" pitchFamily="2" charset="2"/>
              </a:rPr>
              <a:t>Penser à redonner votre date de naissance au secrétariat si des billets doivent être réservés. </a:t>
            </a:r>
          </a:p>
          <a:p>
            <a:pPr marL="0" indent="0" algn="just">
              <a:buFont typeface="Wingdings" panose="05000000000000000000" pitchFamily="2" charset="2"/>
              <a:buNone/>
            </a:pPr>
            <a:endParaRPr lang="fr-FR" baseline="0" dirty="0" smtClean="0">
              <a:sym typeface="Wingdings" panose="05000000000000000000" pitchFamily="2" charset="2"/>
            </a:endParaRPr>
          </a:p>
          <a:p>
            <a:pPr marL="285750" indent="-285750" algn="just">
              <a:buFont typeface="Arial" panose="020B0604020202020204" pitchFamily="34" charset="0"/>
              <a:buChar char="•"/>
            </a:pPr>
            <a:r>
              <a:rPr lang="fr-FR" baseline="0" dirty="0" smtClean="0">
                <a:sym typeface="Wingdings" panose="05000000000000000000" pitchFamily="2" charset="2"/>
              </a:rPr>
              <a:t>A votre retour de mission transmettre au plus vite vos justificatifs de frais au secrétariat (version numérique acceptée) ET la feuille récapitulative de frais signée. Pensez à indiquer l’objet de la dépense sur la facture.</a:t>
            </a:r>
          </a:p>
        </p:txBody>
      </p:sp>
    </p:spTree>
    <p:extLst>
      <p:ext uri="{BB962C8B-B14F-4D97-AF65-F5344CB8AC3E}">
        <p14:creationId xmlns:p14="http://schemas.microsoft.com/office/powerpoint/2010/main" val="12081905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085032" y="286603"/>
            <a:ext cx="8070647" cy="1450757"/>
          </a:xfr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1281869" y="6459785"/>
            <a:ext cx="2287682" cy="365125"/>
          </a:xfrm>
        </p:spPr>
        <p:txBody>
          <a:bodyPr/>
          <a:lstStyle/>
          <a:p>
            <a:fld id="{5DC5B261-8843-42D1-AAFC-05E20E2D9B97}" type="datetimeFigureOut">
              <a:rPr lang="en-US" smtClean="0"/>
              <a:t>10/21/2022</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a:xfrm>
            <a:off x="9174063" y="6459785"/>
            <a:ext cx="1312025" cy="365125"/>
          </a:xfrm>
        </p:spPr>
        <p:txBody>
          <a:bodyPr/>
          <a:lstStyle/>
          <a:p>
            <a:fld id="{4FAB73BC-B049-4115-A692-8D63A059BFB8}" type="slidenum">
              <a:rPr lang="en-US" smtClean="0"/>
              <a:pPr/>
              <a:t>‹N°›</a:t>
            </a:fld>
            <a:endParaRPr lang="en-US" dirty="0"/>
          </a:p>
        </p:txBody>
      </p:sp>
      <p:sp>
        <p:nvSpPr>
          <p:cNvPr id="7" name="Espace réservé pour une image  6"/>
          <p:cNvSpPr>
            <a:spLocks noGrp="1"/>
          </p:cNvSpPr>
          <p:nvPr>
            <p:ph type="pic" sz="quarter" idx="13"/>
          </p:nvPr>
        </p:nvSpPr>
        <p:spPr>
          <a:xfrm>
            <a:off x="376238" y="436413"/>
            <a:ext cx="2588150" cy="967086"/>
          </a:xfrm>
        </p:spPr>
        <p:txBody>
          <a:bodyPr/>
          <a:lstStyle/>
          <a:p>
            <a:endParaRPr lang="fr-FR"/>
          </a:p>
        </p:txBody>
      </p:sp>
      <p:pic>
        <p:nvPicPr>
          <p:cNvPr id="9" name="Image 8"/>
          <p:cNvPicPr>
            <a:picLocks noChangeAspect="1"/>
          </p:cNvPicPr>
          <p:nvPr userDrawn="1"/>
        </p:nvPicPr>
        <p:blipFill rotWithShape="1">
          <a:blip r:embed="rId2">
            <a:extLst>
              <a:ext uri="{28A0092B-C50C-407E-A947-70E740481C1C}">
                <a14:useLocalDpi xmlns:a14="http://schemas.microsoft.com/office/drawing/2010/main" val="0"/>
              </a:ext>
            </a:extLst>
          </a:blip>
          <a:srcRect l="7289" t="16046" r="8856" b="13353"/>
          <a:stretch/>
        </p:blipFill>
        <p:spPr>
          <a:xfrm>
            <a:off x="42730" y="6440734"/>
            <a:ext cx="1122505" cy="390763"/>
          </a:xfrm>
          <a:prstGeom prst="rect">
            <a:avLst/>
          </a:prstGeom>
          <a:solidFill>
            <a:schemeClr val="bg1"/>
          </a:solidFill>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56606" y="6480989"/>
            <a:ext cx="1467370" cy="303295"/>
          </a:xfrm>
          <a:prstGeom prst="rect">
            <a:avLst/>
          </a:prstGeom>
        </p:spPr>
      </p:pic>
    </p:spTree>
    <p:extLst>
      <p:ext uri="{BB962C8B-B14F-4D97-AF65-F5344CB8AC3E}">
        <p14:creationId xmlns:p14="http://schemas.microsoft.com/office/powerpoint/2010/main" val="40928940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‹N°›</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193531" y="6400800"/>
            <a:ext cx="1099846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338918" y="561316"/>
            <a:ext cx="6816762" cy="1176044"/>
          </a:xfrm>
          <a:prstGeom prst="rect">
            <a:avLst/>
          </a:prstGeom>
        </p:spPr>
        <p:txBody>
          <a:bodyPr vert="horz" lIns="91440" tIns="45720" rIns="91440" bIns="45720" rtlCol="0" anchor="ctr">
            <a:normAutofit/>
          </a:bodyPr>
          <a:lstStyle/>
          <a:p>
            <a:r>
              <a:rPr lang="fr-FR" dirty="0" smtClean="0"/>
              <a:t>Point administratif</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1290415" y="6459785"/>
            <a:ext cx="2279136"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174063"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rotWithShape="1">
          <a:blip r:embed="rId6">
            <a:extLst>
              <a:ext uri="{28A0092B-C50C-407E-A947-70E740481C1C}">
                <a14:useLocalDpi xmlns:a14="http://schemas.microsoft.com/office/drawing/2010/main" val="0"/>
              </a:ext>
            </a:extLst>
          </a:blip>
          <a:srcRect l="7289" t="16046" r="8856" b="13353"/>
          <a:stretch/>
        </p:blipFill>
        <p:spPr>
          <a:xfrm>
            <a:off x="42730" y="6440734"/>
            <a:ext cx="1122505" cy="390763"/>
          </a:xfrm>
          <a:prstGeom prst="rect">
            <a:avLst/>
          </a:prstGeom>
          <a:solidFill>
            <a:schemeClr val="bg1"/>
          </a:solidFill>
        </p:spPr>
      </p:pic>
      <p:pic>
        <p:nvPicPr>
          <p:cNvPr id="13" name="Imag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56606" y="6480989"/>
            <a:ext cx="1467370" cy="303295"/>
          </a:xfrm>
          <a:prstGeom prst="rect">
            <a:avLst/>
          </a:prstGeom>
        </p:spPr>
      </p:pic>
      <p:pic>
        <p:nvPicPr>
          <p:cNvPr id="8" name="Imag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437" y="557856"/>
            <a:ext cx="3915091" cy="93925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0" r:id="rId4"/>
  </p:sldLayoutIdLst>
  <p:timing>
    <p:tnLst>
      <p:par>
        <p:cTn id="1" dur="indefinite" restart="never" nodeType="tmRoot"/>
      </p:par>
    </p:tnLst>
  </p:timing>
  <p:hf sldNum="0" hdr="0" ftr="0" dt="0"/>
  <p:txStyles>
    <p:titleStyle>
      <a:lvl1pPr algn="ctr" defTabSz="914400" rtl="0" eaLnBrk="1" latinLnBrk="0" hangingPunct="1">
        <a:lnSpc>
          <a:spcPct val="85000"/>
        </a:lnSpc>
        <a:spcBef>
          <a:spcPct val="0"/>
        </a:spcBef>
        <a:buNone/>
        <a:defRPr sz="4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linkedin.com/search/results/all/?keywords=Emena+Advisory"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8918" y="561316"/>
            <a:ext cx="6816762" cy="905175"/>
          </a:xfrm>
        </p:spPr>
        <p:txBody>
          <a:bodyPr>
            <a:normAutofit fontScale="90000"/>
          </a:bodyPr>
          <a:lstStyle/>
          <a:p>
            <a:r>
              <a:rPr lang="fr-FR" dirty="0" smtClean="0">
                <a:solidFill>
                  <a:schemeClr val="tx1"/>
                </a:solidFill>
              </a:rPr>
              <a:t>Programme Pôle Finance</a:t>
            </a:r>
            <a:br>
              <a:rPr lang="fr-FR" dirty="0" smtClean="0">
                <a:solidFill>
                  <a:schemeClr val="tx1"/>
                </a:solidFill>
              </a:rPr>
            </a:br>
            <a:r>
              <a:rPr lang="fr-FR" dirty="0">
                <a:solidFill>
                  <a:schemeClr val="tx1"/>
                </a:solidFill>
              </a:rPr>
              <a:t>2</a:t>
            </a:r>
            <a:r>
              <a:rPr lang="fr-FR" dirty="0" smtClean="0">
                <a:solidFill>
                  <a:schemeClr val="tx1"/>
                </a:solidFill>
              </a:rPr>
              <a:t>022-2023</a:t>
            </a:r>
            <a:endParaRPr lang="fr-FR" dirty="0">
              <a:solidFill>
                <a:schemeClr val="tx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654610922"/>
              </p:ext>
            </p:extLst>
          </p:nvPr>
        </p:nvGraphicFramePr>
        <p:xfrm>
          <a:off x="517866" y="1676318"/>
          <a:ext cx="10698480" cy="2286000"/>
        </p:xfrm>
        <a:graphic>
          <a:graphicData uri="http://schemas.openxmlformats.org/drawingml/2006/table">
            <a:tbl>
              <a:tblPr firstRow="1" bandRow="1">
                <a:tableStyleId>{5C22544A-7EE6-4342-B048-85BDC9FD1C3A}</a:tableStyleId>
              </a:tblPr>
              <a:tblGrid>
                <a:gridCol w="2664949">
                  <a:extLst>
                    <a:ext uri="{9D8B030D-6E8A-4147-A177-3AD203B41FA5}">
                      <a16:colId xmlns:a16="http://schemas.microsoft.com/office/drawing/2014/main" val="3329275203"/>
                    </a:ext>
                  </a:extLst>
                </a:gridCol>
                <a:gridCol w="8033531">
                  <a:extLst>
                    <a:ext uri="{9D8B030D-6E8A-4147-A177-3AD203B41FA5}">
                      <a16:colId xmlns:a16="http://schemas.microsoft.com/office/drawing/2014/main" val="3063549874"/>
                    </a:ext>
                  </a:extLst>
                </a:gridCol>
              </a:tblGrid>
              <a:tr h="289716">
                <a:tc>
                  <a:txBody>
                    <a:bodyPr/>
                    <a:lstStyle/>
                    <a:p>
                      <a:r>
                        <a:rPr lang="fr-FR" sz="1400" dirty="0" smtClean="0"/>
                        <a:t>19-09-2022 Après-midi (UPEC)</a:t>
                      </a:r>
                      <a:endParaRPr lang="fr-FR" sz="1400" dirty="0"/>
                    </a:p>
                  </a:txBody>
                  <a:tcPr/>
                </a:tc>
                <a:tc>
                  <a:txBody>
                    <a:bodyPr/>
                    <a:lstStyle/>
                    <a:p>
                      <a:r>
                        <a:rPr lang="fr-FR" sz="1400" dirty="0" smtClean="0"/>
                        <a:t>Réunion</a:t>
                      </a:r>
                      <a:r>
                        <a:rPr lang="fr-FR" sz="1400" baseline="0" dirty="0" smtClean="0"/>
                        <a:t> de rentrée</a:t>
                      </a:r>
                      <a:endParaRPr lang="fr-FR" sz="1400" dirty="0"/>
                    </a:p>
                  </a:txBody>
                  <a:tcPr/>
                </a:tc>
                <a:extLst>
                  <a:ext uri="{0D108BD9-81ED-4DB2-BD59-A6C34878D82A}">
                    <a16:rowId xmlns:a16="http://schemas.microsoft.com/office/drawing/2014/main" val="2913813980"/>
                  </a:ext>
                </a:extLst>
              </a:tr>
              <a:tr h="660288">
                <a:tc>
                  <a:txBody>
                    <a:bodyPr/>
                    <a:lstStyle/>
                    <a:p>
                      <a:r>
                        <a:rPr lang="fr-FR" sz="1400" dirty="0" smtClean="0"/>
                        <a:t>Présentation des collègues </a:t>
                      </a:r>
                      <a:endParaRPr lang="fr-FR" sz="1400" dirty="0"/>
                    </a:p>
                  </a:txBody>
                  <a:tcPr/>
                </a:tc>
                <a:tc>
                  <a:txBody>
                    <a:bodyPr/>
                    <a:lstStyle/>
                    <a:p>
                      <a:pPr marL="1092200" indent="-285750" algn="l">
                        <a:buFont typeface="Arial" panose="020B0604020202020204" pitchFamily="34" charset="0"/>
                        <a:buChar char="•"/>
                      </a:pPr>
                      <a:r>
                        <a:rPr lang="fr-FR" sz="1400" dirty="0" smtClean="0"/>
                        <a:t>Retours du questionnaire</a:t>
                      </a:r>
                    </a:p>
                    <a:p>
                      <a:pPr marL="1092200" indent="-285750" algn="l">
                        <a:buFont typeface="Arial" panose="020B0604020202020204" pitchFamily="34" charset="0"/>
                        <a:buChar char="•"/>
                      </a:pPr>
                      <a:r>
                        <a:rPr lang="fr-FR" sz="1400" dirty="0" smtClean="0"/>
                        <a:t>Tour de table : qui travaille sur quoi et projets futurs</a:t>
                      </a:r>
                    </a:p>
                    <a:p>
                      <a:pPr marL="1092200" indent="-285750" algn="l">
                        <a:buFont typeface="Arial" panose="020B0604020202020204" pitchFamily="34" charset="0"/>
                        <a:buChar char="•"/>
                      </a:pPr>
                      <a:r>
                        <a:rPr lang="fr-FR" sz="1400" dirty="0" smtClean="0"/>
                        <a:t>Fixer les présentations thématiques / dates prochaines réunions</a:t>
                      </a:r>
                    </a:p>
                  </a:txBody>
                  <a:tcPr/>
                </a:tc>
                <a:extLst>
                  <a:ext uri="{0D108BD9-81ED-4DB2-BD59-A6C34878D82A}">
                    <a16:rowId xmlns:a16="http://schemas.microsoft.com/office/drawing/2014/main" val="1089659336"/>
                  </a:ext>
                </a:extLst>
              </a:tr>
              <a:tr h="660288">
                <a:tc>
                  <a:txBody>
                    <a:bodyPr/>
                    <a:lstStyle/>
                    <a:p>
                      <a:r>
                        <a:rPr lang="fr-FR" sz="1400" dirty="0" smtClean="0"/>
                        <a:t>Stéphanie </a:t>
                      </a:r>
                      <a:r>
                        <a:rPr lang="fr-FR" sz="1400" dirty="0" err="1" smtClean="0"/>
                        <a:t>Vignaud-Lelièvre</a:t>
                      </a:r>
                      <a:r>
                        <a:rPr lang="fr-FR" sz="1400" dirty="0" smtClean="0"/>
                        <a:t> (</a:t>
                      </a:r>
                      <a:r>
                        <a:rPr lang="fr-FR" sz="1400" dirty="0" err="1" smtClean="0"/>
                        <a:t>Dir</a:t>
                      </a:r>
                      <a:r>
                        <a:rPr lang="fr-FR" sz="1400" dirty="0" smtClean="0"/>
                        <a:t>. De la recherche et de la valorisation, UPEC)</a:t>
                      </a:r>
                      <a:endParaRPr lang="fr-FR" sz="1400" dirty="0"/>
                    </a:p>
                  </a:txBody>
                  <a:tcPr/>
                </a:tc>
                <a:tc>
                  <a:txBody>
                    <a:bodyPr/>
                    <a:lstStyle/>
                    <a:p>
                      <a:pPr algn="just">
                        <a:buFont typeface="Courier New" panose="02070309020205020404" pitchFamily="49" charset="0"/>
                        <a:buNone/>
                      </a:pPr>
                      <a:r>
                        <a:rPr lang="fr-FR" sz="1400" dirty="0" smtClean="0"/>
                        <a:t>« Les différentes possibilités de financements de projets de recherche qui s'offrent aux chercheurs (Horizon Europe, ANR, </a:t>
                      </a:r>
                      <a:r>
                        <a:rPr lang="fr-FR" sz="1400" dirty="0" err="1" smtClean="0"/>
                        <a:t>etc</a:t>
                      </a:r>
                      <a:r>
                        <a:rPr lang="fr-FR" sz="1400" dirty="0" smtClean="0"/>
                        <a:t>) ».</a:t>
                      </a:r>
                    </a:p>
                  </a:txBody>
                  <a:tcPr/>
                </a:tc>
                <a:extLst>
                  <a:ext uri="{0D108BD9-81ED-4DB2-BD59-A6C34878D82A}">
                    <a16:rowId xmlns:a16="http://schemas.microsoft.com/office/drawing/2014/main" val="616168111"/>
                  </a:ext>
                </a:extLst>
              </a:tr>
              <a:tr h="46770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Moment convivial pour Evelyne et Stéphanie </a:t>
                      </a:r>
                      <a:r>
                        <a:rPr lang="fr-FR" sz="1400" dirty="0" smtClean="0">
                          <a:sym typeface="Wingdings" panose="05000000000000000000" pitchFamily="2" charset="2"/>
                        </a:rPr>
                        <a:t></a:t>
                      </a:r>
                      <a:endParaRPr lang="fr-FR" sz="1400" dirty="0" smtClean="0"/>
                    </a:p>
                    <a:p>
                      <a:endParaRPr lang="fr-FR" sz="1400" dirty="0"/>
                    </a:p>
                  </a:txBody>
                  <a:tcPr/>
                </a:tc>
                <a:tc hMerge="1">
                  <a:txBody>
                    <a:bodyPr/>
                    <a:lstStyle/>
                    <a:p>
                      <a:endParaRPr lang="fr-FR" sz="1400" dirty="0"/>
                    </a:p>
                  </a:txBody>
                  <a:tcPr/>
                </a:tc>
                <a:extLst>
                  <a:ext uri="{0D108BD9-81ED-4DB2-BD59-A6C34878D82A}">
                    <a16:rowId xmlns:a16="http://schemas.microsoft.com/office/drawing/2014/main" val="2866389097"/>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473919375"/>
              </p:ext>
            </p:extLst>
          </p:nvPr>
        </p:nvGraphicFramePr>
        <p:xfrm>
          <a:off x="457200" y="4087691"/>
          <a:ext cx="10698480" cy="2050199"/>
        </p:xfrm>
        <a:graphic>
          <a:graphicData uri="http://schemas.openxmlformats.org/drawingml/2006/table">
            <a:tbl>
              <a:tblPr firstRow="1" bandRow="1">
                <a:tableStyleId>{5C22544A-7EE6-4342-B048-85BDC9FD1C3A}</a:tableStyleId>
              </a:tblPr>
              <a:tblGrid>
                <a:gridCol w="2726496">
                  <a:extLst>
                    <a:ext uri="{9D8B030D-6E8A-4147-A177-3AD203B41FA5}">
                      <a16:colId xmlns:a16="http://schemas.microsoft.com/office/drawing/2014/main" val="3329275203"/>
                    </a:ext>
                  </a:extLst>
                </a:gridCol>
                <a:gridCol w="7971984">
                  <a:extLst>
                    <a:ext uri="{9D8B030D-6E8A-4147-A177-3AD203B41FA5}">
                      <a16:colId xmlns:a16="http://schemas.microsoft.com/office/drawing/2014/main" val="3063549874"/>
                    </a:ext>
                  </a:extLst>
                </a:gridCol>
              </a:tblGrid>
              <a:tr h="548849">
                <a:tc>
                  <a:txBody>
                    <a:bodyPr/>
                    <a:lstStyle/>
                    <a:p>
                      <a:r>
                        <a:rPr lang="fr-FR" sz="1400" dirty="0" smtClean="0">
                          <a:latin typeface="+mn-lt"/>
                        </a:rPr>
                        <a:t>7-11-2022 </a:t>
                      </a:r>
                      <a:r>
                        <a:rPr lang="fr-FR" sz="1400" dirty="0" smtClean="0"/>
                        <a:t>Après-midi (UPEC)</a:t>
                      </a:r>
                    </a:p>
                    <a:p>
                      <a:r>
                        <a:rPr lang="fr-FR" sz="1400" dirty="0" smtClean="0"/>
                        <a:t>13h30-15h30</a:t>
                      </a:r>
                      <a:endParaRPr lang="fr-FR" sz="1400" dirty="0"/>
                    </a:p>
                  </a:txBody>
                  <a:tcPr/>
                </a:tc>
                <a:tc>
                  <a:txBody>
                    <a:bodyPr/>
                    <a:lstStyle/>
                    <a:p>
                      <a:r>
                        <a:rPr lang="fr-FR" sz="1400" dirty="0" smtClean="0">
                          <a:latin typeface="+mn-lt"/>
                        </a:rPr>
                        <a:t>Innovations financières</a:t>
                      </a:r>
                      <a:endParaRPr lang="fr-FR" sz="1400" dirty="0">
                        <a:latin typeface="+mn-lt"/>
                      </a:endParaRPr>
                    </a:p>
                  </a:txBody>
                  <a:tcPr/>
                </a:tc>
                <a:extLst>
                  <a:ext uri="{0D108BD9-81ED-4DB2-BD59-A6C34878D82A}">
                    <a16:rowId xmlns:a16="http://schemas.microsoft.com/office/drawing/2014/main" val="2913813980"/>
                  </a:ext>
                </a:extLst>
              </a:tr>
              <a:tr h="789145">
                <a:tc>
                  <a:txBody>
                    <a:bodyPr/>
                    <a:lstStyle/>
                    <a:p>
                      <a:r>
                        <a:rPr lang="fr-FR" sz="1400" kern="1200" dirty="0" err="1" smtClean="0">
                          <a:solidFill>
                            <a:schemeClr val="dk1"/>
                          </a:solidFill>
                          <a:effectLst/>
                          <a:latin typeface="+mn-lt"/>
                          <a:ea typeface="+mn-ea"/>
                          <a:cs typeface="+mn-cs"/>
                        </a:rPr>
                        <a:t>Abdeldjellil</a:t>
                      </a:r>
                      <a:r>
                        <a:rPr lang="fr-FR" sz="1400" kern="1200" dirty="0" smtClean="0">
                          <a:solidFill>
                            <a:schemeClr val="dk1"/>
                          </a:solidFill>
                          <a:effectLst/>
                          <a:latin typeface="+mn-lt"/>
                          <a:ea typeface="+mn-ea"/>
                          <a:cs typeface="+mn-cs"/>
                        </a:rPr>
                        <a:t> </a:t>
                      </a:r>
                      <a:r>
                        <a:rPr lang="fr-FR" sz="1400" kern="1200" dirty="0" err="1" smtClean="0">
                          <a:solidFill>
                            <a:schemeClr val="dk1"/>
                          </a:solidFill>
                          <a:effectLst/>
                          <a:latin typeface="+mn-lt"/>
                          <a:ea typeface="+mn-ea"/>
                          <a:cs typeface="+mn-cs"/>
                        </a:rPr>
                        <a:t>Bouzidi</a:t>
                      </a:r>
                      <a:endParaRPr lang="fr-FR" sz="1400" kern="1200" dirty="0" smtClean="0">
                        <a:solidFill>
                          <a:schemeClr val="dk1"/>
                        </a:solidFill>
                        <a:effectLst/>
                        <a:latin typeface="+mn-lt"/>
                        <a:ea typeface="+mn-ea"/>
                        <a:cs typeface="+mn-cs"/>
                      </a:endParaRPr>
                    </a:p>
                    <a:p>
                      <a:endParaRPr lang="en-US" sz="1400" dirty="0" smtClean="0">
                        <a:hlinkClick r:id="rId2"/>
                      </a:endParaRPr>
                    </a:p>
                    <a:p>
                      <a:r>
                        <a:rPr lang="en-US" sz="1400" dirty="0" smtClean="0"/>
                        <a:t>(</a:t>
                      </a:r>
                      <a:r>
                        <a:rPr lang="en-US" sz="1400" dirty="0" err="1" smtClean="0"/>
                        <a:t>Emena</a:t>
                      </a:r>
                      <a:r>
                        <a:rPr lang="en-US" sz="1400" dirty="0" smtClean="0"/>
                        <a:t> Advisory)</a:t>
                      </a:r>
                    </a:p>
                    <a:p>
                      <a:endParaRPr lang="fr-FR" sz="1400" dirty="0">
                        <a:latin typeface="+mn-lt"/>
                      </a:endParaRPr>
                    </a:p>
                  </a:txBody>
                  <a:tcPr/>
                </a:tc>
                <a:tc>
                  <a:txBody>
                    <a:bodyPr/>
                    <a:lstStyle/>
                    <a:p>
                      <a:r>
                        <a:rPr lang="fr-FR" sz="1400" kern="1200" dirty="0" smtClean="0">
                          <a:solidFill>
                            <a:schemeClr val="dk1"/>
                          </a:solidFill>
                          <a:effectLst/>
                          <a:latin typeface="+mn-lt"/>
                          <a:ea typeface="+mn-ea"/>
                          <a:cs typeface="+mn-cs"/>
                        </a:rPr>
                        <a:t> Présentation de son ouvrage : « L'innovation financière au service du climat</a:t>
                      </a:r>
                    </a:p>
                    <a:p>
                      <a:r>
                        <a:rPr lang="fr-FR" sz="1400" kern="1200" dirty="0" smtClean="0">
                          <a:solidFill>
                            <a:schemeClr val="dk1"/>
                          </a:solidFill>
                          <a:effectLst/>
                          <a:latin typeface="+mn-lt"/>
                          <a:ea typeface="+mn-ea"/>
                          <a:cs typeface="+mn-cs"/>
                        </a:rPr>
                        <a:t>Les Obligations à Impact Environnemental » co-écrit avec Michael </a:t>
                      </a:r>
                      <a:r>
                        <a:rPr lang="fr-FR" sz="1400" kern="1200" dirty="0" err="1" smtClean="0">
                          <a:solidFill>
                            <a:schemeClr val="dk1"/>
                          </a:solidFill>
                          <a:effectLst/>
                          <a:latin typeface="+mn-lt"/>
                          <a:ea typeface="+mn-ea"/>
                          <a:cs typeface="+mn-cs"/>
                        </a:rPr>
                        <a:t>Mainelli</a:t>
                      </a:r>
                      <a:r>
                        <a:rPr lang="fr-FR" sz="1400" kern="1200" dirty="0" smtClean="0">
                          <a:solidFill>
                            <a:schemeClr val="dk1"/>
                          </a:solidFill>
                          <a:effectLst/>
                          <a:latin typeface="+mn-lt"/>
                          <a:ea typeface="+mn-ea"/>
                          <a:cs typeface="+mn-cs"/>
                        </a:rPr>
                        <a:t>.</a:t>
                      </a:r>
                      <a:endParaRPr lang="fr-FR" sz="1400" dirty="0">
                        <a:latin typeface="+mn-lt"/>
                      </a:endParaRPr>
                    </a:p>
                  </a:txBody>
                  <a:tcPr/>
                </a:tc>
                <a:extLst>
                  <a:ext uri="{0D108BD9-81ED-4DB2-BD59-A6C34878D82A}">
                    <a16:rowId xmlns:a16="http://schemas.microsoft.com/office/drawing/2014/main" val="1089659336"/>
                  </a:ext>
                </a:extLst>
              </a:tr>
              <a:tr h="556470">
                <a:tc>
                  <a:txBody>
                    <a:bodyPr/>
                    <a:lstStyle/>
                    <a:p>
                      <a:r>
                        <a:rPr lang="fr-FR" sz="1400" dirty="0" err="1" smtClean="0">
                          <a:latin typeface="+mn-lt"/>
                        </a:rPr>
                        <a:t>Olfa</a:t>
                      </a:r>
                      <a:r>
                        <a:rPr lang="fr-FR" sz="1400" dirty="0" smtClean="0">
                          <a:latin typeface="+mn-lt"/>
                        </a:rPr>
                        <a:t> </a:t>
                      </a:r>
                      <a:r>
                        <a:rPr lang="fr-FR" sz="1400" dirty="0" err="1" smtClean="0">
                          <a:latin typeface="+mn-lt"/>
                        </a:rPr>
                        <a:t>Chelbi</a:t>
                      </a:r>
                      <a:r>
                        <a:rPr lang="fr-FR" sz="1400" dirty="0" smtClean="0">
                          <a:latin typeface="+mn-lt"/>
                        </a:rPr>
                        <a:t> </a:t>
                      </a:r>
                    </a:p>
                    <a:p>
                      <a:r>
                        <a:rPr lang="fr-FR" sz="1400" dirty="0" smtClean="0">
                          <a:latin typeface="+mn-lt"/>
                        </a:rPr>
                        <a:t>(Institut Polytechnique de Paris)</a:t>
                      </a:r>
                      <a:endParaRPr lang="fr-FR" sz="1400" dirty="0">
                        <a:latin typeface="+mn-lt"/>
                      </a:endParaRPr>
                    </a:p>
                  </a:txBody>
                  <a:tcPr/>
                </a:tc>
                <a:tc>
                  <a:txBody>
                    <a:bodyPr/>
                    <a:lstStyle/>
                    <a:p>
                      <a:r>
                        <a:rPr lang="fr-FR" sz="1400" kern="1200" dirty="0" smtClean="0">
                          <a:solidFill>
                            <a:schemeClr val="dk1"/>
                          </a:solidFill>
                          <a:effectLst/>
                          <a:latin typeface="+mn-lt"/>
                          <a:ea typeface="+mn-ea"/>
                          <a:cs typeface="+mn-cs"/>
                        </a:rPr>
                        <a:t>«</a:t>
                      </a:r>
                      <a:r>
                        <a:rPr lang="fr-FR" sz="1400" kern="1200" dirty="0" err="1" smtClean="0">
                          <a:solidFill>
                            <a:schemeClr val="dk1"/>
                          </a:solidFill>
                          <a:effectLst/>
                          <a:latin typeface="+mn-lt"/>
                          <a:ea typeface="+mn-ea"/>
                          <a:cs typeface="+mn-cs"/>
                        </a:rPr>
                        <a:t>Turning</a:t>
                      </a:r>
                      <a:r>
                        <a:rPr lang="fr-FR" sz="1400" kern="1200" dirty="0" smtClean="0">
                          <a:solidFill>
                            <a:schemeClr val="dk1"/>
                          </a:solidFill>
                          <a:effectLst/>
                          <a:latin typeface="+mn-lt"/>
                          <a:ea typeface="+mn-ea"/>
                          <a:cs typeface="+mn-cs"/>
                        </a:rPr>
                        <a:t> a </a:t>
                      </a:r>
                      <a:r>
                        <a:rPr lang="fr-FR" sz="1400" kern="1200" dirty="0" err="1" smtClean="0">
                          <a:solidFill>
                            <a:schemeClr val="dk1"/>
                          </a:solidFill>
                          <a:effectLst/>
                          <a:latin typeface="+mn-lt"/>
                          <a:ea typeface="+mn-ea"/>
                          <a:cs typeface="+mn-cs"/>
                        </a:rPr>
                        <a:t>bank</a:t>
                      </a:r>
                      <a:r>
                        <a:rPr lang="fr-FR" sz="1400" kern="1200" dirty="0" smtClean="0">
                          <a:solidFill>
                            <a:schemeClr val="dk1"/>
                          </a:solidFill>
                          <a:effectLst/>
                          <a:latin typeface="+mn-lt"/>
                          <a:ea typeface="+mn-ea"/>
                          <a:cs typeface="+mn-cs"/>
                        </a:rPr>
                        <a:t> </a:t>
                      </a:r>
                      <a:r>
                        <a:rPr lang="fr-FR" sz="1400" kern="1200" dirty="0" err="1" smtClean="0">
                          <a:solidFill>
                            <a:schemeClr val="dk1"/>
                          </a:solidFill>
                          <a:effectLst/>
                          <a:latin typeface="+mn-lt"/>
                          <a:ea typeface="+mn-ea"/>
                          <a:cs typeface="+mn-cs"/>
                        </a:rPr>
                        <a:t>into</a:t>
                      </a:r>
                      <a:r>
                        <a:rPr lang="fr-FR" sz="1400" kern="1200" dirty="0" smtClean="0">
                          <a:solidFill>
                            <a:schemeClr val="dk1"/>
                          </a:solidFill>
                          <a:effectLst/>
                          <a:latin typeface="+mn-lt"/>
                          <a:ea typeface="+mn-ea"/>
                          <a:cs typeface="+mn-cs"/>
                        </a:rPr>
                        <a:t> a </a:t>
                      </a:r>
                      <a:r>
                        <a:rPr lang="fr-FR" sz="1400" kern="1200" dirty="0" err="1" smtClean="0">
                          <a:solidFill>
                            <a:schemeClr val="dk1"/>
                          </a:solidFill>
                          <a:effectLst/>
                          <a:latin typeface="+mn-lt"/>
                          <a:ea typeface="+mn-ea"/>
                          <a:cs typeface="+mn-cs"/>
                        </a:rPr>
                        <a:t>platform</a:t>
                      </a:r>
                      <a:r>
                        <a:rPr lang="fr-FR" sz="1400" kern="1200" dirty="0" smtClean="0">
                          <a:solidFill>
                            <a:schemeClr val="dk1"/>
                          </a:solidFill>
                          <a:effectLst/>
                          <a:latin typeface="+mn-lt"/>
                          <a:ea typeface="+mn-ea"/>
                          <a:cs typeface="+mn-cs"/>
                        </a:rPr>
                        <a:t>? The </a:t>
                      </a:r>
                      <a:r>
                        <a:rPr lang="fr-FR" sz="1400" kern="1200" dirty="0" err="1" smtClean="0">
                          <a:solidFill>
                            <a:schemeClr val="dk1"/>
                          </a:solidFill>
                          <a:effectLst/>
                          <a:latin typeface="+mn-lt"/>
                          <a:ea typeface="+mn-ea"/>
                          <a:cs typeface="+mn-cs"/>
                        </a:rPr>
                        <a:t>journey</a:t>
                      </a:r>
                      <a:r>
                        <a:rPr lang="fr-FR" sz="1400" kern="1200" dirty="0" smtClean="0">
                          <a:solidFill>
                            <a:schemeClr val="dk1"/>
                          </a:solidFill>
                          <a:effectLst/>
                          <a:latin typeface="+mn-lt"/>
                          <a:ea typeface="+mn-ea"/>
                          <a:cs typeface="+mn-cs"/>
                        </a:rPr>
                        <a:t> of an </a:t>
                      </a:r>
                      <a:r>
                        <a:rPr lang="fr-FR" sz="1400" kern="1200" dirty="0" err="1" smtClean="0">
                          <a:solidFill>
                            <a:schemeClr val="dk1"/>
                          </a:solidFill>
                          <a:effectLst/>
                          <a:latin typeface="+mn-lt"/>
                          <a:ea typeface="+mn-ea"/>
                          <a:cs typeface="+mn-cs"/>
                        </a:rPr>
                        <a:t>incumbent</a:t>
                      </a:r>
                      <a:r>
                        <a:rPr lang="fr-FR" sz="1400" kern="1200" dirty="0" smtClean="0">
                          <a:solidFill>
                            <a:schemeClr val="dk1"/>
                          </a:solidFill>
                          <a:effectLst/>
                          <a:latin typeface="+mn-lt"/>
                          <a:ea typeface="+mn-ea"/>
                          <a:cs typeface="+mn-cs"/>
                        </a:rPr>
                        <a:t> </a:t>
                      </a:r>
                      <a:r>
                        <a:rPr lang="fr-FR" sz="1400" kern="1200" dirty="0" err="1" smtClean="0">
                          <a:solidFill>
                            <a:schemeClr val="dk1"/>
                          </a:solidFill>
                          <a:effectLst/>
                          <a:latin typeface="+mn-lt"/>
                          <a:ea typeface="+mn-ea"/>
                          <a:cs typeface="+mn-cs"/>
                        </a:rPr>
                        <a:t>bank</a:t>
                      </a:r>
                      <a:r>
                        <a:rPr lang="fr-FR" sz="1400" kern="1200" dirty="0" smtClean="0">
                          <a:solidFill>
                            <a:schemeClr val="dk1"/>
                          </a:solidFill>
                          <a:effectLst/>
                          <a:latin typeface="+mn-lt"/>
                          <a:ea typeface="+mn-ea"/>
                          <a:cs typeface="+mn-cs"/>
                        </a:rPr>
                        <a:t> in </a:t>
                      </a:r>
                      <a:r>
                        <a:rPr lang="fr-FR" sz="1400" kern="1200" dirty="0" err="1" smtClean="0">
                          <a:solidFill>
                            <a:schemeClr val="dk1"/>
                          </a:solidFill>
                          <a:effectLst/>
                          <a:latin typeface="+mn-lt"/>
                          <a:ea typeface="+mn-ea"/>
                          <a:cs typeface="+mn-cs"/>
                        </a:rPr>
                        <a:t>search</a:t>
                      </a:r>
                      <a:r>
                        <a:rPr lang="fr-FR" sz="1400" kern="1200" dirty="0" smtClean="0">
                          <a:solidFill>
                            <a:schemeClr val="dk1"/>
                          </a:solidFill>
                          <a:effectLst/>
                          <a:latin typeface="+mn-lt"/>
                          <a:ea typeface="+mn-ea"/>
                          <a:cs typeface="+mn-cs"/>
                        </a:rPr>
                        <a:t> of a </a:t>
                      </a:r>
                      <a:r>
                        <a:rPr lang="fr-FR" sz="1400" kern="1200" dirty="0" err="1" smtClean="0">
                          <a:solidFill>
                            <a:schemeClr val="dk1"/>
                          </a:solidFill>
                          <a:effectLst/>
                          <a:latin typeface="+mn-lt"/>
                          <a:ea typeface="+mn-ea"/>
                          <a:cs typeface="+mn-cs"/>
                        </a:rPr>
                        <a:t>platform</a:t>
                      </a:r>
                      <a:r>
                        <a:rPr lang="fr-FR" sz="1400" kern="1200" dirty="0" smtClean="0">
                          <a:solidFill>
                            <a:schemeClr val="dk1"/>
                          </a:solidFill>
                          <a:effectLst/>
                          <a:latin typeface="+mn-lt"/>
                          <a:ea typeface="+mn-ea"/>
                          <a:cs typeface="+mn-cs"/>
                        </a:rPr>
                        <a:t> business model».</a:t>
                      </a:r>
                      <a:endParaRPr lang="fr-FR" sz="1400" dirty="0">
                        <a:latin typeface="+mn-lt"/>
                      </a:endParaRPr>
                    </a:p>
                  </a:txBody>
                  <a:tcPr/>
                </a:tc>
                <a:extLst>
                  <a:ext uri="{0D108BD9-81ED-4DB2-BD59-A6C34878D82A}">
                    <a16:rowId xmlns:a16="http://schemas.microsoft.com/office/drawing/2014/main" val="616168111"/>
                  </a:ext>
                </a:extLst>
              </a:tr>
            </a:tbl>
          </a:graphicData>
        </a:graphic>
      </p:graphicFrame>
      <p:pic>
        <p:nvPicPr>
          <p:cNvPr id="5" name="Image 4" descr="L'innovation financière au service du climat Les Obligations à Impact  Environnemental - broché - Abdeldjellil Bouzidi, Michael Mainelli - Achat  Livre | fnac"/>
          <p:cNvPicPr/>
          <p:nvPr/>
        </p:nvPicPr>
        <p:blipFill>
          <a:blip r:embed="rId3">
            <a:extLst>
              <a:ext uri="{28A0092B-C50C-407E-A947-70E740481C1C}">
                <a14:useLocalDpi xmlns:a14="http://schemas.microsoft.com/office/drawing/2010/main" val="0"/>
              </a:ext>
            </a:extLst>
          </a:blip>
          <a:srcRect/>
          <a:stretch>
            <a:fillRect/>
          </a:stretch>
        </p:blipFill>
        <p:spPr bwMode="auto">
          <a:xfrm rot="564078">
            <a:off x="9934158" y="3992221"/>
            <a:ext cx="1268338" cy="1523914"/>
          </a:xfrm>
          <a:prstGeom prst="rect">
            <a:avLst/>
          </a:prstGeom>
          <a:noFill/>
          <a:ln>
            <a:noFill/>
          </a:ln>
        </p:spPr>
      </p:pic>
    </p:spTree>
    <p:extLst>
      <p:ext uri="{BB962C8B-B14F-4D97-AF65-F5344CB8AC3E}">
        <p14:creationId xmlns:p14="http://schemas.microsoft.com/office/powerpoint/2010/main" val="1518998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4064501112"/>
              </p:ext>
            </p:extLst>
          </p:nvPr>
        </p:nvGraphicFramePr>
        <p:xfrm>
          <a:off x="483970" y="1524831"/>
          <a:ext cx="10698480" cy="2913460"/>
        </p:xfrm>
        <a:graphic>
          <a:graphicData uri="http://schemas.openxmlformats.org/drawingml/2006/table">
            <a:tbl>
              <a:tblPr firstRow="1" bandRow="1">
                <a:tableStyleId>{5C22544A-7EE6-4342-B048-85BDC9FD1C3A}</a:tableStyleId>
              </a:tblPr>
              <a:tblGrid>
                <a:gridCol w="3130942">
                  <a:extLst>
                    <a:ext uri="{9D8B030D-6E8A-4147-A177-3AD203B41FA5}">
                      <a16:colId xmlns:a16="http://schemas.microsoft.com/office/drawing/2014/main" val="3329275203"/>
                    </a:ext>
                  </a:extLst>
                </a:gridCol>
                <a:gridCol w="7567538">
                  <a:extLst>
                    <a:ext uri="{9D8B030D-6E8A-4147-A177-3AD203B41FA5}">
                      <a16:colId xmlns:a16="http://schemas.microsoft.com/office/drawing/2014/main" val="3063549874"/>
                    </a:ext>
                  </a:extLst>
                </a:gridCol>
              </a:tblGrid>
              <a:tr h="490449">
                <a:tc>
                  <a:txBody>
                    <a:bodyPr/>
                    <a:lstStyle/>
                    <a:p>
                      <a:r>
                        <a:rPr lang="fr-FR" sz="1400" dirty="0" smtClean="0"/>
                        <a:t>15-12-2022 Matin</a:t>
                      </a:r>
                      <a:r>
                        <a:rPr lang="fr-FR" sz="1400" baseline="0" dirty="0" smtClean="0"/>
                        <a:t> (</a:t>
                      </a:r>
                      <a:r>
                        <a:rPr lang="fr-FR" sz="1400" baseline="0" dirty="0" err="1" smtClean="0"/>
                        <a:t>inter-pôle</a:t>
                      </a:r>
                      <a:r>
                        <a:rPr lang="fr-FR" sz="1400" baseline="0" dirty="0" smtClean="0"/>
                        <a:t>)</a:t>
                      </a:r>
                      <a:r>
                        <a:rPr lang="fr-FR" sz="1400" dirty="0" smtClean="0"/>
                        <a:t> (UGE)</a:t>
                      </a:r>
                    </a:p>
                    <a:p>
                      <a:r>
                        <a:rPr lang="fr-FR" sz="1400" dirty="0" smtClean="0"/>
                        <a:t>9h-12h30</a:t>
                      </a:r>
                      <a:endParaRPr lang="fr-FR" sz="1400" dirty="0"/>
                    </a:p>
                  </a:txBody>
                  <a:tcPr/>
                </a:tc>
                <a:tc>
                  <a:txBody>
                    <a:bodyPr/>
                    <a:lstStyle/>
                    <a:p>
                      <a:r>
                        <a:rPr lang="fr-FR" sz="1400" dirty="0" smtClean="0"/>
                        <a:t>Finance entrepreneuriale</a:t>
                      </a:r>
                      <a:endParaRPr lang="fr-FR" sz="1400" dirty="0"/>
                    </a:p>
                  </a:txBody>
                  <a:tcPr/>
                </a:tc>
                <a:extLst>
                  <a:ext uri="{0D108BD9-81ED-4DB2-BD59-A6C34878D82A}">
                    <a16:rowId xmlns:a16="http://schemas.microsoft.com/office/drawing/2014/main" val="2913813980"/>
                  </a:ext>
                </a:extLst>
              </a:tr>
              <a:tr h="460790">
                <a:tc>
                  <a:txBody>
                    <a:bodyPr/>
                    <a:lstStyle/>
                    <a:p>
                      <a:r>
                        <a:rPr lang="fr-FR" sz="1400" dirty="0" smtClean="0"/>
                        <a:t>Khalil </a:t>
                      </a:r>
                      <a:r>
                        <a:rPr lang="fr-FR" sz="1400" dirty="0" err="1" smtClean="0"/>
                        <a:t>Ayoubi</a:t>
                      </a:r>
                      <a:r>
                        <a:rPr lang="fr-FR" sz="1400" dirty="0" smtClean="0"/>
                        <a:t> (IRG)</a:t>
                      </a:r>
                      <a:endParaRPr lang="fr-FR" sz="1400" dirty="0"/>
                    </a:p>
                  </a:txBody>
                  <a:tcPr/>
                </a:tc>
                <a:tc>
                  <a:txBody>
                    <a:bodyPr/>
                    <a:lstStyle/>
                    <a:p>
                      <a:r>
                        <a:rPr lang="fr-FR" sz="1400" kern="1200" dirty="0" smtClean="0">
                          <a:solidFill>
                            <a:schemeClr val="dk1"/>
                          </a:solidFill>
                          <a:effectLst/>
                          <a:latin typeface="+mn-lt"/>
                          <a:ea typeface="+mn-ea"/>
                          <a:cs typeface="+mn-cs"/>
                        </a:rPr>
                        <a:t>« </a:t>
                      </a:r>
                      <a:r>
                        <a:rPr lang="en-US" sz="1400" dirty="0" smtClean="0">
                          <a:effectLst/>
                        </a:rPr>
                        <a:t>On the social responsibility of SWFs: a DEA approach to assess their ESG performance</a:t>
                      </a:r>
                      <a:r>
                        <a:rPr lang="fr-FR" sz="1400" kern="1200" dirty="0" smtClean="0">
                          <a:solidFill>
                            <a:schemeClr val="dk1"/>
                          </a:solidFill>
                          <a:effectLst/>
                          <a:latin typeface="+mn-lt"/>
                          <a:ea typeface="+mn-ea"/>
                          <a:cs typeface="+mn-cs"/>
                        </a:rPr>
                        <a:t> ».</a:t>
                      </a:r>
                      <a:endParaRPr lang="fr-FR" sz="1400" dirty="0"/>
                    </a:p>
                  </a:txBody>
                  <a:tcPr/>
                </a:tc>
                <a:extLst>
                  <a:ext uri="{0D108BD9-81ED-4DB2-BD59-A6C34878D82A}">
                    <a16:rowId xmlns:a16="http://schemas.microsoft.com/office/drawing/2014/main" val="1089659336"/>
                  </a:ext>
                </a:extLst>
              </a:tr>
              <a:tr h="349550">
                <a:tc>
                  <a:txBody>
                    <a:bodyPr/>
                    <a:lstStyle/>
                    <a:p>
                      <a:r>
                        <a:rPr lang="fr-FR" sz="1400" dirty="0" smtClean="0"/>
                        <a:t>Samia </a:t>
                      </a:r>
                      <a:r>
                        <a:rPr lang="fr-FR" sz="1400" dirty="0" err="1" smtClean="0"/>
                        <a:t>Khenniche</a:t>
                      </a:r>
                      <a:r>
                        <a:rPr lang="fr-FR" sz="1400" dirty="0" smtClean="0"/>
                        <a:t> (IRG)</a:t>
                      </a:r>
                      <a:endParaRPr lang="fr-FR" sz="1400" dirty="0"/>
                    </a:p>
                  </a:txBody>
                  <a:tcPr/>
                </a:tc>
                <a:tc>
                  <a:txBody>
                    <a:bodyPr/>
                    <a:lstStyle/>
                    <a:p>
                      <a:endParaRPr lang="fr-FR" sz="1400" dirty="0"/>
                    </a:p>
                  </a:txBody>
                  <a:tcPr/>
                </a:tc>
                <a:extLst>
                  <a:ext uri="{0D108BD9-81ED-4DB2-BD59-A6C34878D82A}">
                    <a16:rowId xmlns:a16="http://schemas.microsoft.com/office/drawing/2014/main" val="2886798671"/>
                  </a:ext>
                </a:extLst>
              </a:tr>
              <a:tr h="1500196">
                <a:tc>
                  <a:txBody>
                    <a:bodyPr/>
                    <a:lstStyle/>
                    <a:p>
                      <a:r>
                        <a:rPr lang="fr-FR" sz="1400" dirty="0" smtClean="0"/>
                        <a:t>Mathias </a:t>
                      </a:r>
                      <a:r>
                        <a:rPr lang="fr-FR" sz="1400" dirty="0" err="1" smtClean="0"/>
                        <a:t>Bejean</a:t>
                      </a:r>
                      <a:r>
                        <a:rPr lang="fr-FR" sz="1400" dirty="0" smtClean="0"/>
                        <a:t> </a:t>
                      </a:r>
                    </a:p>
                    <a:p>
                      <a:r>
                        <a:rPr lang="fr-FR" sz="1400" dirty="0" smtClean="0"/>
                        <a:t>(présentation</a:t>
                      </a:r>
                      <a:r>
                        <a:rPr lang="fr-FR" sz="1400" baseline="0" dirty="0" smtClean="0"/>
                        <a:t> commune avec le pôle Stratégie, RH et logistique)</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dk1"/>
                          </a:solidFill>
                          <a:effectLst/>
                          <a:latin typeface="+mn-lt"/>
                          <a:ea typeface="+mn-ea"/>
                          <a:cs typeface="+mn-cs"/>
                        </a:rPr>
                        <a:t>Présentation de ses</a:t>
                      </a:r>
                      <a:r>
                        <a:rPr lang="fr-FR" sz="1400" kern="1200" baseline="0" dirty="0" smtClean="0">
                          <a:solidFill>
                            <a:schemeClr val="dk1"/>
                          </a:solidFill>
                          <a:effectLst/>
                          <a:latin typeface="+mn-lt"/>
                          <a:ea typeface="+mn-ea"/>
                          <a:cs typeface="+mn-cs"/>
                        </a:rPr>
                        <a:t> deux ouvrages:</a:t>
                      </a:r>
                    </a:p>
                    <a:p>
                      <a:r>
                        <a:rPr lang="fr-FR" sz="1400" dirty="0" smtClean="0"/>
                        <a:t>« Adoptez l'esprit </a:t>
                      </a:r>
                      <a:r>
                        <a:rPr lang="fr-FR" sz="1400" dirty="0" err="1" smtClean="0"/>
                        <a:t>Proofmaking</a:t>
                      </a:r>
                      <a:r>
                        <a:rPr lang="fr-FR" sz="1400" dirty="0" smtClean="0"/>
                        <a:t> : Dépassez l'incertitude, innovez et propulsez vos projets »</a:t>
                      </a:r>
                    </a:p>
                    <a:p>
                      <a:r>
                        <a:rPr lang="fr-FR" sz="1400" dirty="0" smtClean="0"/>
                        <a:t>coécrit avec S.  Gauthier, C.  </a:t>
                      </a:r>
                      <a:r>
                        <a:rPr lang="fr-FR" sz="1400" dirty="0" err="1" smtClean="0"/>
                        <a:t>Leterrier</a:t>
                      </a:r>
                      <a:r>
                        <a:rPr lang="fr-FR" sz="1400" dirty="0" smtClean="0"/>
                        <a:t> et M. </a:t>
                      </a:r>
                      <a:r>
                        <a:rPr lang="fr-FR" sz="1400" dirty="0" err="1" smtClean="0"/>
                        <a:t>Cesano</a:t>
                      </a:r>
                      <a:r>
                        <a:rPr lang="fr-FR" sz="1400" dirty="0" smtClean="0"/>
                        <a:t>. Pearson France.</a:t>
                      </a:r>
                    </a:p>
                    <a:p>
                      <a:endParaRPr lang="fr-FR" sz="1400" u="none" dirty="0" smtClean="0">
                        <a:solidFill>
                          <a:schemeClr val="tx1"/>
                        </a:solidFill>
                        <a:effectLst/>
                      </a:endParaRPr>
                    </a:p>
                    <a:p>
                      <a:r>
                        <a:rPr lang="fr-FR" sz="1400" u="none" dirty="0" smtClean="0">
                          <a:solidFill>
                            <a:schemeClr val="tx1"/>
                          </a:solidFill>
                          <a:effectLst/>
                        </a:rPr>
                        <a:t>« Innovation </a:t>
                      </a:r>
                      <a:r>
                        <a:rPr lang="fr-FR" sz="1400" u="none" dirty="0" err="1" smtClean="0">
                          <a:solidFill>
                            <a:schemeClr val="tx1"/>
                          </a:solidFill>
                          <a:effectLst/>
                        </a:rPr>
                        <a:t>beyond</a:t>
                      </a:r>
                      <a:r>
                        <a:rPr lang="fr-FR" sz="1400" u="none" dirty="0" smtClean="0">
                          <a:solidFill>
                            <a:schemeClr val="tx1"/>
                          </a:solidFill>
                          <a:effectLst/>
                        </a:rPr>
                        <a:t> Fiction: An Imaginative Play </a:t>
                      </a:r>
                      <a:r>
                        <a:rPr lang="fr-FR" sz="1400" u="none" dirty="0" err="1" smtClean="0">
                          <a:solidFill>
                            <a:schemeClr val="tx1"/>
                          </a:solidFill>
                          <a:effectLst/>
                        </a:rPr>
                        <a:t>with</a:t>
                      </a:r>
                      <a:r>
                        <a:rPr lang="fr-FR" sz="1400" u="none" dirty="0" smtClean="0">
                          <a:solidFill>
                            <a:schemeClr val="tx1"/>
                          </a:solidFill>
                          <a:effectLst/>
                        </a:rPr>
                        <a:t> </a:t>
                      </a:r>
                      <a:r>
                        <a:rPr lang="fr-FR" sz="1400" u="none" dirty="0" err="1" smtClean="0">
                          <a:solidFill>
                            <a:schemeClr val="tx1"/>
                          </a:solidFill>
                          <a:effectLst/>
                        </a:rPr>
                        <a:t>Mathematics</a:t>
                      </a:r>
                      <a:r>
                        <a:rPr lang="fr-FR" sz="1400" u="none" dirty="0" smtClean="0">
                          <a:solidFill>
                            <a:schemeClr val="tx1"/>
                          </a:solidFill>
                          <a:effectLst/>
                        </a:rPr>
                        <a:t> ». </a:t>
                      </a:r>
                    </a:p>
                    <a:p>
                      <a:r>
                        <a:rPr lang="fr-FR" sz="1400" u="none" dirty="0" smtClean="0">
                          <a:solidFill>
                            <a:schemeClr val="tx1"/>
                          </a:solidFill>
                          <a:effectLst/>
                        </a:rPr>
                        <a:t>Cambridge </a:t>
                      </a:r>
                      <a:r>
                        <a:rPr lang="fr-FR" sz="1400" u="none" dirty="0" err="1" smtClean="0">
                          <a:solidFill>
                            <a:schemeClr val="tx1"/>
                          </a:solidFill>
                          <a:effectLst/>
                        </a:rPr>
                        <a:t>Scholars</a:t>
                      </a:r>
                      <a:r>
                        <a:rPr lang="fr-FR" sz="1400" u="none" dirty="0" smtClean="0">
                          <a:solidFill>
                            <a:schemeClr val="tx1"/>
                          </a:solidFill>
                          <a:effectLst/>
                        </a:rPr>
                        <a:t> </a:t>
                      </a:r>
                      <a:r>
                        <a:rPr lang="fr-FR" sz="1400" u="none" dirty="0" err="1" smtClean="0">
                          <a:solidFill>
                            <a:schemeClr val="tx1"/>
                          </a:solidFill>
                          <a:effectLst/>
                        </a:rPr>
                        <a:t>Publishing</a:t>
                      </a:r>
                      <a:r>
                        <a:rPr lang="fr-FR" sz="1400" u="none" dirty="0" smtClean="0">
                          <a:solidFill>
                            <a:schemeClr val="tx1"/>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616168111"/>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108839694"/>
              </p:ext>
            </p:extLst>
          </p:nvPr>
        </p:nvGraphicFramePr>
        <p:xfrm>
          <a:off x="483970" y="4598377"/>
          <a:ext cx="10698480" cy="2026005"/>
        </p:xfrm>
        <a:graphic>
          <a:graphicData uri="http://schemas.openxmlformats.org/drawingml/2006/table">
            <a:tbl>
              <a:tblPr firstRow="1" bandRow="1">
                <a:tableStyleId>{5C22544A-7EE6-4342-B048-85BDC9FD1C3A}</a:tableStyleId>
              </a:tblPr>
              <a:tblGrid>
                <a:gridCol w="3130942">
                  <a:extLst>
                    <a:ext uri="{9D8B030D-6E8A-4147-A177-3AD203B41FA5}">
                      <a16:colId xmlns:a16="http://schemas.microsoft.com/office/drawing/2014/main" val="3329275203"/>
                    </a:ext>
                  </a:extLst>
                </a:gridCol>
                <a:gridCol w="7567538">
                  <a:extLst>
                    <a:ext uri="{9D8B030D-6E8A-4147-A177-3AD203B41FA5}">
                      <a16:colId xmlns:a16="http://schemas.microsoft.com/office/drawing/2014/main" val="3063549874"/>
                    </a:ext>
                  </a:extLst>
                </a:gridCol>
              </a:tblGrid>
              <a:tr h="527538">
                <a:tc>
                  <a:txBody>
                    <a:bodyPr/>
                    <a:lstStyle/>
                    <a:p>
                      <a:r>
                        <a:rPr lang="fr-FR" sz="1400" dirty="0" smtClean="0">
                          <a:latin typeface="+mn-lt"/>
                        </a:rPr>
                        <a:t>23-01-2023 </a:t>
                      </a:r>
                      <a:r>
                        <a:rPr lang="fr-FR" sz="1400" dirty="0" smtClean="0"/>
                        <a:t>Après-midi (UPEC)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13h30-15h30</a:t>
                      </a:r>
                    </a:p>
                  </a:txBody>
                  <a:tcPr/>
                </a:tc>
                <a:tc>
                  <a:txBody>
                    <a:bodyPr/>
                    <a:lstStyle/>
                    <a:p>
                      <a:r>
                        <a:rPr lang="fr-FR" sz="1400" dirty="0" smtClean="0">
                          <a:latin typeface="+mn-lt"/>
                        </a:rPr>
                        <a:t>Finance durable et solidaire</a:t>
                      </a:r>
                      <a:endParaRPr lang="fr-FR" sz="1400" dirty="0">
                        <a:latin typeface="+mn-lt"/>
                      </a:endParaRPr>
                    </a:p>
                  </a:txBody>
                  <a:tcPr/>
                </a:tc>
                <a:extLst>
                  <a:ext uri="{0D108BD9-81ED-4DB2-BD59-A6C34878D82A}">
                    <a16:rowId xmlns:a16="http://schemas.microsoft.com/office/drawing/2014/main" val="2913813980"/>
                  </a:ext>
                </a:extLst>
              </a:tr>
              <a:tr h="396239">
                <a:tc>
                  <a:txBody>
                    <a:bodyPr/>
                    <a:lstStyle/>
                    <a:p>
                      <a:r>
                        <a:rPr lang="fr-FR" sz="1400" dirty="0" smtClean="0">
                          <a:latin typeface="+mn-lt"/>
                        </a:rPr>
                        <a:t>Elodie Brule-</a:t>
                      </a:r>
                      <a:r>
                        <a:rPr lang="fr-FR" sz="1400" dirty="0" err="1" smtClean="0">
                          <a:latin typeface="+mn-lt"/>
                        </a:rPr>
                        <a:t>Gapihan</a:t>
                      </a:r>
                      <a:r>
                        <a:rPr lang="fr-FR" sz="1400" dirty="0" smtClean="0">
                          <a:latin typeface="+mn-lt"/>
                        </a:rPr>
                        <a:t>  (IRG)</a:t>
                      </a:r>
                      <a:endParaRPr lang="fr-FR" sz="1400" dirty="0">
                        <a:latin typeface="+mn-lt"/>
                      </a:endParaRPr>
                    </a:p>
                  </a:txBody>
                  <a:tcPr/>
                </a:tc>
                <a:tc>
                  <a:txBody>
                    <a:bodyPr/>
                    <a:lstStyle/>
                    <a:p>
                      <a:r>
                        <a:rPr lang="fr-FR" sz="1400" dirty="0" smtClean="0">
                          <a:latin typeface="+mn-lt"/>
                        </a:rPr>
                        <a:t>Présentation de son parcours et de</a:t>
                      </a:r>
                      <a:r>
                        <a:rPr lang="fr-FR" sz="1400" baseline="0" dirty="0" smtClean="0">
                          <a:latin typeface="+mn-lt"/>
                        </a:rPr>
                        <a:t> ses principaux axes de recherche (10 min)</a:t>
                      </a:r>
                      <a:endParaRPr lang="fr-FR" sz="1400" dirty="0">
                        <a:latin typeface="+mn-lt"/>
                      </a:endParaRPr>
                    </a:p>
                  </a:txBody>
                  <a:tcPr/>
                </a:tc>
                <a:extLst>
                  <a:ext uri="{0D108BD9-81ED-4DB2-BD59-A6C34878D82A}">
                    <a16:rowId xmlns:a16="http://schemas.microsoft.com/office/drawing/2014/main" val="2545449500"/>
                  </a:ext>
                </a:extLst>
              </a:tr>
              <a:tr h="325315">
                <a:tc>
                  <a:txBody>
                    <a:bodyPr/>
                    <a:lstStyle/>
                    <a:p>
                      <a:r>
                        <a:rPr lang="en-US" sz="1400" kern="1200" dirty="0" smtClean="0">
                          <a:solidFill>
                            <a:schemeClr val="dk1"/>
                          </a:solidFill>
                          <a:effectLst/>
                          <a:latin typeface="+mn-lt"/>
                          <a:ea typeface="+mn-ea"/>
                          <a:cs typeface="+mn-cs"/>
                        </a:rPr>
                        <a:t>Fatima </a:t>
                      </a:r>
                      <a:r>
                        <a:rPr lang="en-US" sz="1400" kern="1200" dirty="0" err="1" smtClean="0">
                          <a:solidFill>
                            <a:schemeClr val="dk1"/>
                          </a:solidFill>
                          <a:effectLst/>
                          <a:latin typeface="+mn-lt"/>
                          <a:ea typeface="+mn-ea"/>
                          <a:cs typeface="+mn-cs"/>
                        </a:rPr>
                        <a:t>Shuwaikh</a:t>
                      </a:r>
                      <a:r>
                        <a:rPr lang="en-US" sz="1400" kern="1200" dirty="0" smtClean="0">
                          <a:solidFill>
                            <a:schemeClr val="dk1"/>
                          </a:solidFill>
                          <a:effectLst/>
                          <a:latin typeface="+mn-lt"/>
                          <a:ea typeface="+mn-ea"/>
                          <a:cs typeface="+mn-cs"/>
                        </a:rPr>
                        <a:t> (IRG, EMLV)</a:t>
                      </a:r>
                      <a:endParaRPr lang="fr-FR" sz="1400" dirty="0">
                        <a:latin typeface="+mn-lt"/>
                      </a:endParaRPr>
                    </a:p>
                  </a:txBody>
                  <a:tcPr/>
                </a:tc>
                <a:tc>
                  <a:txBody>
                    <a:bodyPr/>
                    <a:lstStyle/>
                    <a:p>
                      <a:r>
                        <a:rPr lang="fr-FR" sz="1400" dirty="0" smtClean="0"/>
                        <a:t>«</a:t>
                      </a:r>
                      <a:r>
                        <a:rPr lang="en-US" sz="1400" kern="1200" dirty="0" smtClean="0">
                          <a:solidFill>
                            <a:schemeClr val="dk1"/>
                          </a:solidFill>
                          <a:effectLst/>
                          <a:latin typeface="+mn-lt"/>
                          <a:ea typeface="+mn-ea"/>
                          <a:cs typeface="+mn-cs"/>
                        </a:rPr>
                        <a:t>Finance and Sustainability</a:t>
                      </a:r>
                      <a:r>
                        <a:rPr lang="fr-FR" sz="1400" dirty="0" smtClean="0"/>
                        <a:t>».</a:t>
                      </a:r>
                      <a:endParaRPr lang="fr-FR" sz="1400" dirty="0">
                        <a:latin typeface="+mn-lt"/>
                      </a:endParaRPr>
                    </a:p>
                  </a:txBody>
                  <a:tcPr/>
                </a:tc>
                <a:extLst>
                  <a:ext uri="{0D108BD9-81ED-4DB2-BD59-A6C34878D82A}">
                    <a16:rowId xmlns:a16="http://schemas.microsoft.com/office/drawing/2014/main" val="1089659336"/>
                  </a:ext>
                </a:extLst>
              </a:tr>
              <a:tr h="776913">
                <a:tc>
                  <a:txBody>
                    <a:bodyPr/>
                    <a:lstStyle/>
                    <a:p>
                      <a:r>
                        <a:rPr lang="fr-FR" sz="1400" dirty="0" err="1" smtClean="0">
                          <a:solidFill>
                            <a:schemeClr val="tx1"/>
                          </a:solidFill>
                          <a:latin typeface="+mn-lt"/>
                        </a:rPr>
                        <a:t>Thi</a:t>
                      </a:r>
                      <a:r>
                        <a:rPr lang="fr-FR" sz="1400" dirty="0" smtClean="0">
                          <a:solidFill>
                            <a:schemeClr val="tx1"/>
                          </a:solidFill>
                          <a:latin typeface="+mn-lt"/>
                        </a:rPr>
                        <a:t> Hong Van HOANG</a:t>
                      </a:r>
                    </a:p>
                    <a:p>
                      <a:r>
                        <a:rPr lang="fr-FR" sz="1400" dirty="0" smtClean="0">
                          <a:solidFill>
                            <a:schemeClr val="tx1"/>
                          </a:solidFill>
                          <a:latin typeface="+mn-lt"/>
                        </a:rPr>
                        <a:t>(Titulaire </a:t>
                      </a:r>
                      <a:r>
                        <a:rPr lang="fr-FR" sz="1400" baseline="0" dirty="0" smtClean="0">
                          <a:solidFill>
                            <a:schemeClr val="tx1"/>
                          </a:solidFill>
                          <a:latin typeface="+mn-lt"/>
                        </a:rPr>
                        <a:t>de la chaire Finance durable et solidaire, </a:t>
                      </a:r>
                      <a:r>
                        <a:rPr lang="fr-FR" sz="1400" dirty="0" smtClean="0">
                          <a:solidFill>
                            <a:schemeClr val="tx1"/>
                          </a:solidFill>
                          <a:latin typeface="+mn-lt"/>
                        </a:rPr>
                        <a:t>Montpellier BS)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 Une revue de la recherche en finance durable » .</a:t>
                      </a:r>
                      <a:endParaRPr lang="fr-FR" sz="1400" dirty="0" smtClean="0">
                        <a:solidFill>
                          <a:schemeClr val="tx1"/>
                        </a:solidFill>
                        <a:latin typeface="+mn-lt"/>
                      </a:endParaRPr>
                    </a:p>
                  </a:txBody>
                  <a:tcPr/>
                </a:tc>
                <a:extLst>
                  <a:ext uri="{0D108BD9-81ED-4DB2-BD59-A6C34878D82A}">
                    <a16:rowId xmlns:a16="http://schemas.microsoft.com/office/drawing/2014/main" val="2866389097"/>
                  </a:ext>
                </a:extLst>
              </a:tr>
            </a:tbl>
          </a:graphicData>
        </a:graphic>
      </p:graphicFrame>
      <p:pic>
        <p:nvPicPr>
          <p:cNvPr id="5" name="Image 4" descr="Adoptez l esprit Proofmaking. Dépassez l incertitude, innovez et propulsez  vos projets - broché - Mathias Bejean, Stéphane Gauthier, Matthieu  Leterrier - Achat Livre ou ebook | fnac"/>
          <p:cNvPicPr/>
          <p:nvPr/>
        </p:nvPicPr>
        <p:blipFill>
          <a:blip r:embed="rId2">
            <a:extLst>
              <a:ext uri="{28A0092B-C50C-407E-A947-70E740481C1C}">
                <a14:useLocalDpi xmlns:a14="http://schemas.microsoft.com/office/drawing/2010/main" val="0"/>
              </a:ext>
            </a:extLst>
          </a:blip>
          <a:srcRect/>
          <a:stretch>
            <a:fillRect/>
          </a:stretch>
        </p:blipFill>
        <p:spPr bwMode="auto">
          <a:xfrm rot="771173">
            <a:off x="10073712" y="2894494"/>
            <a:ext cx="848360" cy="1219200"/>
          </a:xfrm>
          <a:prstGeom prst="rect">
            <a:avLst/>
          </a:prstGeom>
          <a:noFill/>
          <a:ln>
            <a:noFill/>
          </a:ln>
        </p:spPr>
      </p:pic>
      <p:pic>
        <p:nvPicPr>
          <p:cNvPr id="6" name="Image 5" descr="Innovation beyond Fiction: An Imaginative Play with Mathematics - Cambridge  Scholars Publishing"/>
          <p:cNvPicPr/>
          <p:nvPr/>
        </p:nvPicPr>
        <p:blipFill>
          <a:blip r:embed="rId3">
            <a:extLst>
              <a:ext uri="{28A0092B-C50C-407E-A947-70E740481C1C}">
                <a14:useLocalDpi xmlns:a14="http://schemas.microsoft.com/office/drawing/2010/main" val="0"/>
              </a:ext>
            </a:extLst>
          </a:blip>
          <a:srcRect/>
          <a:stretch>
            <a:fillRect/>
          </a:stretch>
        </p:blipFill>
        <p:spPr bwMode="auto">
          <a:xfrm rot="743593">
            <a:off x="8743420" y="3758113"/>
            <a:ext cx="944163" cy="1274360"/>
          </a:xfrm>
          <a:prstGeom prst="rect">
            <a:avLst/>
          </a:prstGeom>
          <a:noFill/>
          <a:ln>
            <a:noFill/>
          </a:ln>
        </p:spPr>
      </p:pic>
      <p:sp>
        <p:nvSpPr>
          <p:cNvPr id="9" name="Titre 1"/>
          <p:cNvSpPr txBox="1">
            <a:spLocks/>
          </p:cNvSpPr>
          <p:nvPr/>
        </p:nvSpPr>
        <p:spPr>
          <a:xfrm>
            <a:off x="4338918" y="561316"/>
            <a:ext cx="6816762" cy="905175"/>
          </a:xfrm>
          <a:prstGeom prst="rect">
            <a:avLst/>
          </a:prstGeom>
        </p:spPr>
        <p:txBody>
          <a:bodyPr vert="horz" lIns="91440" tIns="45720" rIns="91440" bIns="45720" rtlCol="0" anchor="ctr">
            <a:normAutofit fontScale="82500" lnSpcReduction="20000"/>
          </a:bodyPr>
          <a:lstStyle>
            <a:lvl1pPr algn="ctr" defTabSz="914400" rtl="0" eaLnBrk="1" latinLnBrk="0" hangingPunct="1">
              <a:lnSpc>
                <a:spcPct val="85000"/>
              </a:lnSpc>
              <a:spcBef>
                <a:spcPct val="0"/>
              </a:spcBef>
              <a:buNone/>
              <a:defRPr sz="4800" b="1" kern="1200" spc="-50" baseline="0">
                <a:solidFill>
                  <a:schemeClr val="tx1">
                    <a:lumMod val="75000"/>
                    <a:lumOff val="25000"/>
                  </a:schemeClr>
                </a:solidFill>
                <a:latin typeface="+mj-lt"/>
                <a:ea typeface="+mj-ea"/>
                <a:cs typeface="+mj-cs"/>
              </a:defRPr>
            </a:lvl1pPr>
          </a:lstStyle>
          <a:p>
            <a:r>
              <a:rPr lang="fr-FR" smtClean="0">
                <a:solidFill>
                  <a:schemeClr val="tx1"/>
                </a:solidFill>
              </a:rPr>
              <a:t>Programme Pôle Finance</a:t>
            </a:r>
            <a:br>
              <a:rPr lang="fr-FR" smtClean="0">
                <a:solidFill>
                  <a:schemeClr val="tx1"/>
                </a:solidFill>
              </a:rPr>
            </a:br>
            <a:r>
              <a:rPr lang="fr-FR" smtClean="0">
                <a:solidFill>
                  <a:schemeClr val="tx1"/>
                </a:solidFill>
              </a:rPr>
              <a:t>2022-2023</a:t>
            </a:r>
            <a:endParaRPr lang="fr-FR" dirty="0">
              <a:solidFill>
                <a:schemeClr val="tx1"/>
              </a:solidFill>
            </a:endParaRPr>
          </a:p>
        </p:txBody>
      </p:sp>
    </p:spTree>
    <p:extLst>
      <p:ext uri="{BB962C8B-B14F-4D97-AF65-F5344CB8AC3E}">
        <p14:creationId xmlns:p14="http://schemas.microsoft.com/office/powerpoint/2010/main" val="3423466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967951674"/>
              </p:ext>
            </p:extLst>
          </p:nvPr>
        </p:nvGraphicFramePr>
        <p:xfrm>
          <a:off x="614581" y="4035050"/>
          <a:ext cx="10698480" cy="2345784"/>
        </p:xfrm>
        <a:graphic>
          <a:graphicData uri="http://schemas.openxmlformats.org/drawingml/2006/table">
            <a:tbl>
              <a:tblPr firstRow="1" bandRow="1">
                <a:tableStyleId>{5C22544A-7EE6-4342-B048-85BDC9FD1C3A}</a:tableStyleId>
              </a:tblPr>
              <a:tblGrid>
                <a:gridCol w="3130942">
                  <a:extLst>
                    <a:ext uri="{9D8B030D-6E8A-4147-A177-3AD203B41FA5}">
                      <a16:colId xmlns:a16="http://schemas.microsoft.com/office/drawing/2014/main" val="3329275203"/>
                    </a:ext>
                  </a:extLst>
                </a:gridCol>
                <a:gridCol w="7567538">
                  <a:extLst>
                    <a:ext uri="{9D8B030D-6E8A-4147-A177-3AD203B41FA5}">
                      <a16:colId xmlns:a16="http://schemas.microsoft.com/office/drawing/2014/main" val="3063549874"/>
                    </a:ext>
                  </a:extLst>
                </a:gridCol>
              </a:tblGrid>
              <a:tr h="0">
                <a:tc>
                  <a:txBody>
                    <a:bodyPr/>
                    <a:lstStyle/>
                    <a:p>
                      <a:r>
                        <a:rPr lang="fr-FR" sz="1400" dirty="0" smtClean="0"/>
                        <a:t>22-06-2023 matin </a:t>
                      </a:r>
                      <a:r>
                        <a:rPr lang="fr-FR" sz="1400" baseline="0" dirty="0" smtClean="0"/>
                        <a:t>(</a:t>
                      </a:r>
                      <a:r>
                        <a:rPr lang="fr-FR" sz="1400" baseline="0" dirty="0" err="1" smtClean="0"/>
                        <a:t>inter-pôle</a:t>
                      </a:r>
                      <a:r>
                        <a:rPr lang="fr-FR" sz="1400" baseline="0" dirty="0" smtClean="0"/>
                        <a:t>)</a:t>
                      </a:r>
                      <a:r>
                        <a:rPr lang="fr-FR" sz="1400" dirty="0" smtClean="0"/>
                        <a:t> (UPEC)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9h-12h30</a:t>
                      </a:r>
                    </a:p>
                  </a:txBody>
                  <a:tcPr/>
                </a:tc>
                <a:tc>
                  <a:txBody>
                    <a:bodyPr/>
                    <a:lstStyle/>
                    <a:p>
                      <a:r>
                        <a:rPr lang="fr-FR" sz="1400" dirty="0" smtClean="0"/>
                        <a:t>Gouvernance/ Divers</a:t>
                      </a:r>
                      <a:endParaRPr lang="fr-FR" sz="1400" dirty="0"/>
                    </a:p>
                  </a:txBody>
                  <a:tcPr/>
                </a:tc>
                <a:extLst>
                  <a:ext uri="{0D108BD9-81ED-4DB2-BD59-A6C34878D82A}">
                    <a16:rowId xmlns:a16="http://schemas.microsoft.com/office/drawing/2014/main" val="2913813980"/>
                  </a:ext>
                </a:extLst>
              </a:tr>
              <a:tr h="548052">
                <a:tc>
                  <a:txBody>
                    <a:bodyPr/>
                    <a:lstStyle/>
                    <a:p>
                      <a:r>
                        <a:rPr lang="fr-FR" sz="1400" dirty="0" err="1" smtClean="0">
                          <a:solidFill>
                            <a:schemeClr val="tx1"/>
                          </a:solidFill>
                        </a:rPr>
                        <a:t>Nesrine</a:t>
                      </a:r>
                      <a:r>
                        <a:rPr lang="fr-FR" sz="1400" dirty="0" smtClean="0">
                          <a:solidFill>
                            <a:schemeClr val="tx1"/>
                          </a:solidFill>
                        </a:rPr>
                        <a:t> </a:t>
                      </a:r>
                      <a:r>
                        <a:rPr lang="fr-FR" sz="1400" dirty="0" err="1" smtClean="0">
                          <a:solidFill>
                            <a:schemeClr val="tx1"/>
                          </a:solidFill>
                        </a:rPr>
                        <a:t>Bentemessek</a:t>
                      </a:r>
                      <a:r>
                        <a:rPr lang="fr-FR" sz="1400" dirty="0" smtClean="0">
                          <a:solidFill>
                            <a:schemeClr val="tx1"/>
                          </a:solidFill>
                        </a:rPr>
                        <a:t> </a:t>
                      </a:r>
                      <a:r>
                        <a:rPr lang="fr-FR" sz="1400" dirty="0" err="1" smtClean="0">
                          <a:solidFill>
                            <a:schemeClr val="tx1"/>
                          </a:solidFill>
                        </a:rPr>
                        <a:t>Kahia</a:t>
                      </a:r>
                      <a:endParaRPr lang="fr-FR" sz="1400" dirty="0" smtClean="0">
                        <a:solidFill>
                          <a:schemeClr val="tx1"/>
                        </a:solidFill>
                      </a:endParaRPr>
                    </a:p>
                    <a:p>
                      <a:r>
                        <a:rPr lang="fr-FR" sz="1400" dirty="0" smtClean="0">
                          <a:solidFill>
                            <a:schemeClr val="tx1"/>
                          </a:solidFill>
                        </a:rPr>
                        <a:t>(IRG)</a:t>
                      </a:r>
                      <a:endParaRPr lang="fr-FR" sz="1400" dirty="0">
                        <a:solidFill>
                          <a:schemeClr val="tx1"/>
                        </a:solidFill>
                      </a:endParaRPr>
                    </a:p>
                  </a:txBody>
                  <a:tcPr/>
                </a:tc>
                <a:tc>
                  <a:txBody>
                    <a:bodyPr/>
                    <a:lstStyle/>
                    <a:p>
                      <a:r>
                        <a:rPr lang="fr-FR" sz="1400" kern="1200" dirty="0" smtClean="0">
                          <a:solidFill>
                            <a:schemeClr val="tx1"/>
                          </a:solidFill>
                          <a:effectLst/>
                          <a:latin typeface="+mn-lt"/>
                          <a:ea typeface="+mn-ea"/>
                          <a:cs typeface="+mn-cs"/>
                        </a:rPr>
                        <a:t>« </a:t>
                      </a:r>
                      <a:r>
                        <a:rPr lang="fr-FR" sz="1400" dirty="0" smtClean="0"/>
                        <a:t>Plaidoyer pour une gouvernance efficace des banques: Les leçons de Lombard Street de Walter Bagehot</a:t>
                      </a:r>
                      <a:r>
                        <a:rPr lang="fr-FR" sz="1400" kern="1200" baseline="0" dirty="0" smtClean="0">
                          <a:solidFill>
                            <a:schemeClr val="tx1"/>
                          </a:solidFill>
                          <a:effectLst/>
                          <a:latin typeface="+mn-lt"/>
                          <a:ea typeface="+mn-ea"/>
                          <a:cs typeface="+mn-cs"/>
                        </a:rPr>
                        <a:t>».</a:t>
                      </a:r>
                      <a:endParaRPr lang="fr-FR" sz="1400" kern="1200" dirty="0" smtClean="0">
                        <a:solidFill>
                          <a:schemeClr val="tx1"/>
                        </a:solidFill>
                        <a:effectLst/>
                        <a:latin typeface="+mn-lt"/>
                        <a:ea typeface="+mn-ea"/>
                        <a:cs typeface="+mn-cs"/>
                      </a:endParaRPr>
                    </a:p>
                    <a:p>
                      <a:endParaRPr lang="fr-FR" sz="1400" dirty="0">
                        <a:solidFill>
                          <a:srgbClr val="00B050"/>
                        </a:solidFill>
                      </a:endParaRPr>
                    </a:p>
                  </a:txBody>
                  <a:tcPr/>
                </a:tc>
                <a:extLst>
                  <a:ext uri="{0D108BD9-81ED-4DB2-BD59-A6C34878D82A}">
                    <a16:rowId xmlns:a16="http://schemas.microsoft.com/office/drawing/2014/main" val="1089659336"/>
                  </a:ext>
                </a:extLst>
              </a:tr>
              <a:tr h="548052">
                <a:tc>
                  <a:txBody>
                    <a:bodyPr/>
                    <a:lstStyle/>
                    <a:p>
                      <a:r>
                        <a:rPr lang="fr-FR" sz="1400" smtClean="0"/>
                        <a:t>Nessrine</a:t>
                      </a:r>
                      <a:r>
                        <a:rPr lang="fr-FR" sz="1400" dirty="0" smtClean="0"/>
                        <a:t> </a:t>
                      </a:r>
                      <a:r>
                        <a:rPr lang="fr-FR" sz="1400" dirty="0" err="1" smtClean="0"/>
                        <a:t>Omrani</a:t>
                      </a:r>
                      <a:endParaRPr lang="fr-FR" sz="1400" dirty="0" smtClean="0"/>
                    </a:p>
                    <a:p>
                      <a:r>
                        <a:rPr lang="fr-FR" sz="1400" dirty="0" smtClean="0"/>
                        <a:t>(IRG, Paris </a:t>
                      </a:r>
                      <a:r>
                        <a:rPr lang="fr-FR" sz="1400" dirty="0" err="1" smtClean="0"/>
                        <a:t>School</a:t>
                      </a:r>
                      <a:r>
                        <a:rPr lang="fr-FR" sz="1400" dirty="0" smtClean="0"/>
                        <a:t> of Business)</a:t>
                      </a:r>
                      <a:endParaRPr lang="fr-FR" sz="1400" dirty="0"/>
                    </a:p>
                  </a:txBody>
                  <a:tcPr/>
                </a:tc>
                <a:tc>
                  <a:txBody>
                    <a:bodyPr/>
                    <a:lstStyle/>
                    <a:p>
                      <a:r>
                        <a:rPr lang="fr-FR" sz="1400" kern="1200" dirty="0" smtClean="0">
                          <a:solidFill>
                            <a:schemeClr val="dk1"/>
                          </a:solidFill>
                          <a:effectLst/>
                          <a:latin typeface="+mn-lt"/>
                          <a:ea typeface="+mn-ea"/>
                          <a:cs typeface="+mn-cs"/>
                        </a:rPr>
                        <a:t> « </a:t>
                      </a:r>
                      <a:r>
                        <a:rPr lang="fr-FR" sz="1400" dirty="0" smtClean="0"/>
                        <a:t>Digital Transformation ».</a:t>
                      </a:r>
                      <a:endParaRPr lang="fr-FR" sz="1400" dirty="0"/>
                    </a:p>
                  </a:txBody>
                  <a:tcPr/>
                </a:tc>
                <a:extLst>
                  <a:ext uri="{0D108BD9-81ED-4DB2-BD59-A6C34878D82A}">
                    <a16:rowId xmlns:a16="http://schemas.microsoft.com/office/drawing/2014/main" val="616168111"/>
                  </a:ext>
                </a:extLst>
              </a:tr>
              <a:tr h="548052">
                <a:tc gridSpan="2">
                  <a:txBody>
                    <a:bodyPr/>
                    <a:lstStyle/>
                    <a:p>
                      <a:r>
                        <a:rPr lang="fr-FR" sz="1400" dirty="0" smtClean="0">
                          <a:solidFill>
                            <a:schemeClr val="tx1"/>
                          </a:solidFill>
                        </a:rPr>
                        <a:t>Présentation commune </a:t>
                      </a:r>
                      <a:r>
                        <a:rPr lang="fr-FR" sz="1400" dirty="0" err="1" smtClean="0">
                          <a:solidFill>
                            <a:schemeClr val="tx1"/>
                          </a:solidFill>
                        </a:rPr>
                        <a:t>inter-pôle</a:t>
                      </a:r>
                      <a:r>
                        <a:rPr lang="fr-FR" sz="1400" dirty="0" smtClean="0">
                          <a:solidFill>
                            <a:schemeClr val="tx1"/>
                          </a:solidFill>
                        </a:rPr>
                        <a:t>– Editeur d’une revue- A confirmer</a:t>
                      </a:r>
                      <a:endParaRPr lang="fr-FR" sz="1400" dirty="0">
                        <a:solidFill>
                          <a:schemeClr val="tx1"/>
                        </a:solidFill>
                      </a:endParaRPr>
                    </a:p>
                  </a:txBody>
                  <a:tcPr/>
                </a:tc>
                <a:tc hMerge="1">
                  <a:txBody>
                    <a:bodyPr/>
                    <a:lstStyle/>
                    <a:p>
                      <a:endParaRPr lang="fr-FR" sz="1400" dirty="0">
                        <a:solidFill>
                          <a:schemeClr val="tx1"/>
                        </a:solidFill>
                      </a:endParaRPr>
                    </a:p>
                  </a:txBody>
                  <a:tcPr/>
                </a:tc>
                <a:extLst>
                  <a:ext uri="{0D108BD9-81ED-4DB2-BD59-A6C34878D82A}">
                    <a16:rowId xmlns:a16="http://schemas.microsoft.com/office/drawing/2014/main" val="2866389097"/>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378793068"/>
              </p:ext>
            </p:extLst>
          </p:nvPr>
        </p:nvGraphicFramePr>
        <p:xfrm>
          <a:off x="544243" y="1737294"/>
          <a:ext cx="10698480" cy="2257328"/>
        </p:xfrm>
        <a:graphic>
          <a:graphicData uri="http://schemas.openxmlformats.org/drawingml/2006/table">
            <a:tbl>
              <a:tblPr firstRow="1" bandRow="1">
                <a:tableStyleId>{5C22544A-7EE6-4342-B048-85BDC9FD1C3A}</a:tableStyleId>
              </a:tblPr>
              <a:tblGrid>
                <a:gridCol w="3130942">
                  <a:extLst>
                    <a:ext uri="{9D8B030D-6E8A-4147-A177-3AD203B41FA5}">
                      <a16:colId xmlns:a16="http://schemas.microsoft.com/office/drawing/2014/main" val="3329275203"/>
                    </a:ext>
                  </a:extLst>
                </a:gridCol>
                <a:gridCol w="7567538">
                  <a:extLst>
                    <a:ext uri="{9D8B030D-6E8A-4147-A177-3AD203B41FA5}">
                      <a16:colId xmlns:a16="http://schemas.microsoft.com/office/drawing/2014/main" val="3063549874"/>
                    </a:ext>
                  </a:extLst>
                </a:gridCol>
              </a:tblGrid>
              <a:tr h="580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20-03-2023 Après-midi (UGE)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13h30-15h30</a:t>
                      </a:r>
                    </a:p>
                  </a:txBody>
                  <a:tcPr/>
                </a:tc>
                <a:tc>
                  <a:txBody>
                    <a:bodyPr/>
                    <a:lstStyle/>
                    <a:p>
                      <a:r>
                        <a:rPr lang="fr-FR" sz="1400" dirty="0" smtClean="0"/>
                        <a:t>Organisations alternatives</a:t>
                      </a:r>
                      <a:endParaRPr lang="fr-FR" sz="1400" dirty="0"/>
                    </a:p>
                  </a:txBody>
                  <a:tcPr/>
                </a:tc>
                <a:extLst>
                  <a:ext uri="{0D108BD9-81ED-4DB2-BD59-A6C34878D82A}">
                    <a16:rowId xmlns:a16="http://schemas.microsoft.com/office/drawing/2014/main" val="2913813980"/>
                  </a:ext>
                </a:extLst>
              </a:tr>
              <a:tr h="488841">
                <a:tc>
                  <a:txBody>
                    <a:bodyPr/>
                    <a:lstStyle/>
                    <a:p>
                      <a:r>
                        <a:rPr lang="fr-FR" sz="1400" dirty="0" smtClean="0"/>
                        <a:t>Amina </a:t>
                      </a:r>
                      <a:r>
                        <a:rPr lang="fr-FR" sz="1400" dirty="0" err="1" smtClean="0"/>
                        <a:t>Bécheur</a:t>
                      </a:r>
                      <a:endParaRPr lang="fr-FR" sz="1400" dirty="0" smtClean="0"/>
                    </a:p>
                    <a:p>
                      <a:r>
                        <a:rPr lang="fr-FR" sz="1400" dirty="0" smtClean="0"/>
                        <a:t>(IRG)</a:t>
                      </a:r>
                      <a:endParaRPr lang="fr-FR" sz="1400" dirty="0"/>
                    </a:p>
                  </a:txBody>
                  <a:tcPr/>
                </a:tc>
                <a:tc>
                  <a:txBody>
                    <a:bodyPr/>
                    <a:lstStyle/>
                    <a:p>
                      <a:r>
                        <a:rPr lang="fr-FR" sz="1400" kern="1200" dirty="0" smtClean="0">
                          <a:solidFill>
                            <a:schemeClr val="dk1"/>
                          </a:solidFill>
                          <a:effectLst/>
                          <a:latin typeface="+mn-lt"/>
                          <a:ea typeface="+mn-ea"/>
                          <a:cs typeface="+mn-cs"/>
                        </a:rPr>
                        <a:t>Présentation de l’ouvrage « Organisons l’alternative » qu’elle a coordonné </a:t>
                      </a:r>
                    </a:p>
                    <a:p>
                      <a:r>
                        <a:rPr lang="fr-FR" sz="1400" kern="1200" dirty="0" smtClean="0">
                          <a:solidFill>
                            <a:schemeClr val="dk1"/>
                          </a:solidFill>
                          <a:effectLst/>
                          <a:latin typeface="+mn-lt"/>
                          <a:ea typeface="+mn-ea"/>
                          <a:cs typeface="+mn-cs"/>
                        </a:rPr>
                        <a:t>avec Fabien </a:t>
                      </a:r>
                      <a:r>
                        <a:rPr lang="fr-FR" sz="1400" kern="1200" dirty="0" err="1" smtClean="0">
                          <a:solidFill>
                            <a:schemeClr val="dk1"/>
                          </a:solidFill>
                          <a:effectLst/>
                          <a:latin typeface="+mn-lt"/>
                          <a:ea typeface="+mn-ea"/>
                          <a:cs typeface="+mn-cs"/>
                        </a:rPr>
                        <a:t>Hildwein</a:t>
                      </a:r>
                      <a:r>
                        <a:rPr lang="fr-FR" sz="1400" kern="1200" dirty="0" smtClean="0">
                          <a:solidFill>
                            <a:schemeClr val="dk1"/>
                          </a:solidFill>
                          <a:effectLst/>
                          <a:latin typeface="+mn-lt"/>
                          <a:ea typeface="+mn-ea"/>
                          <a:cs typeface="+mn-cs"/>
                        </a:rPr>
                        <a:t> et Bénédicte</a:t>
                      </a:r>
                      <a:r>
                        <a:rPr lang="fr-FR" sz="1400" kern="1200" baseline="0" dirty="0" smtClean="0">
                          <a:solidFill>
                            <a:schemeClr val="dk1"/>
                          </a:solidFill>
                          <a:effectLst/>
                          <a:latin typeface="+mn-lt"/>
                          <a:ea typeface="+mn-ea"/>
                          <a:cs typeface="+mn-cs"/>
                        </a:rPr>
                        <a:t> </a:t>
                      </a:r>
                      <a:r>
                        <a:rPr lang="fr-FR" sz="1400" kern="1200" baseline="0" dirty="0" err="1" smtClean="0">
                          <a:solidFill>
                            <a:schemeClr val="dk1"/>
                          </a:solidFill>
                          <a:effectLst/>
                          <a:latin typeface="+mn-lt"/>
                          <a:ea typeface="+mn-ea"/>
                          <a:cs typeface="+mn-cs"/>
                        </a:rPr>
                        <a:t>Vidaillet</a:t>
                      </a:r>
                      <a:r>
                        <a:rPr lang="fr-FR" sz="1400" kern="1200" baseline="0" dirty="0" smtClean="0">
                          <a:solidFill>
                            <a:schemeClr val="dk1"/>
                          </a:solidFill>
                          <a:effectLst/>
                          <a:latin typeface="+mn-lt"/>
                          <a:ea typeface="+mn-ea"/>
                          <a:cs typeface="+mn-cs"/>
                        </a:rPr>
                        <a:t>.</a:t>
                      </a:r>
                    </a:p>
                    <a:p>
                      <a:r>
                        <a:rPr lang="fr-FR" sz="1400" kern="1200" baseline="0" dirty="0" smtClean="0">
                          <a:solidFill>
                            <a:schemeClr val="dk1"/>
                          </a:solidFill>
                          <a:effectLst/>
                          <a:latin typeface="+mn-lt"/>
                          <a:ea typeface="+mn-ea"/>
                          <a:cs typeface="+mn-cs"/>
                        </a:rPr>
                        <a:t>+ Partage d’</a:t>
                      </a:r>
                      <a:r>
                        <a:rPr lang="fr-FR" sz="1400" kern="1200" dirty="0" smtClean="0">
                          <a:solidFill>
                            <a:schemeClr val="dk1"/>
                          </a:solidFill>
                          <a:effectLst/>
                          <a:latin typeface="+mn-lt"/>
                          <a:ea typeface="+mn-ea"/>
                          <a:cs typeface="+mn-cs"/>
                        </a:rPr>
                        <a:t>expérience en tant que coordinatrice d’un ouvrage : </a:t>
                      </a:r>
                    </a:p>
                    <a:p>
                      <a:r>
                        <a:rPr lang="fr-FR" sz="1400" kern="1200" dirty="0" smtClean="0">
                          <a:solidFill>
                            <a:schemeClr val="dk1"/>
                          </a:solidFill>
                          <a:effectLst/>
                          <a:latin typeface="+mn-lt"/>
                          <a:ea typeface="+mn-ea"/>
                          <a:cs typeface="+mn-cs"/>
                        </a:rPr>
                        <a:t>les différentes étapes du processus, les pièges à éviter, les conseils à </a:t>
                      </a:r>
                    </a:p>
                    <a:p>
                      <a:r>
                        <a:rPr lang="fr-FR" sz="1400" kern="1200" dirty="0" smtClean="0">
                          <a:solidFill>
                            <a:schemeClr val="dk1"/>
                          </a:solidFill>
                          <a:effectLst/>
                          <a:latin typeface="+mn-lt"/>
                          <a:ea typeface="+mn-ea"/>
                          <a:cs typeface="+mn-cs"/>
                        </a:rPr>
                        <a:t>donner à chaque étape, etc.</a:t>
                      </a:r>
                      <a:endParaRPr lang="fr-FR" sz="1400" dirty="0"/>
                    </a:p>
                  </a:txBody>
                  <a:tcPr/>
                </a:tc>
                <a:extLst>
                  <a:ext uri="{0D108BD9-81ED-4DB2-BD59-A6C34878D82A}">
                    <a16:rowId xmlns:a16="http://schemas.microsoft.com/office/drawing/2014/main" val="1089659336"/>
                  </a:ext>
                </a:extLst>
              </a:tr>
              <a:tr h="317213">
                <a:tc>
                  <a:txBody>
                    <a:bodyPr/>
                    <a:lstStyle/>
                    <a:p>
                      <a:r>
                        <a:rPr lang="fr-FR" sz="1400" dirty="0" smtClean="0"/>
                        <a:t>Salomon Bernier </a:t>
                      </a:r>
                      <a:r>
                        <a:rPr lang="fr-FR" sz="1400" dirty="0" err="1" smtClean="0"/>
                        <a:t>Khedache</a:t>
                      </a:r>
                      <a:r>
                        <a:rPr lang="fr-FR" sz="1400" dirty="0" smtClean="0"/>
                        <a:t> (IRG) et Inès </a:t>
                      </a:r>
                      <a:r>
                        <a:rPr lang="fr-FR" sz="1400" dirty="0" err="1" smtClean="0"/>
                        <a:t>Bouden</a:t>
                      </a:r>
                      <a:r>
                        <a:rPr lang="fr-FR" sz="1400" dirty="0" smtClean="0"/>
                        <a:t> (IRG)</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dk1"/>
                          </a:solidFill>
                          <a:effectLst/>
                          <a:latin typeface="+mn-lt"/>
                          <a:ea typeface="+mn-ea"/>
                          <a:cs typeface="+mn-cs"/>
                        </a:rPr>
                        <a:t>« Evaluation de l’impact social dans l’ESS: le cas d’une fabrique de territoire ».</a:t>
                      </a:r>
                    </a:p>
                  </a:txBody>
                  <a:tcPr/>
                </a:tc>
                <a:extLst>
                  <a:ext uri="{0D108BD9-81ED-4DB2-BD59-A6C34878D82A}">
                    <a16:rowId xmlns:a16="http://schemas.microsoft.com/office/drawing/2014/main" val="616168111"/>
                  </a:ext>
                </a:extLst>
              </a:tr>
            </a:tbl>
          </a:graphicData>
        </a:graphic>
      </p:graphicFrame>
      <p:pic>
        <p:nvPicPr>
          <p:cNvPr id="6" name="Image 5" descr="https://www.editions-ems.fr/images/emscatalogue/ouvrages/thumbs/couverture_recto_1618991848.jpg"/>
          <p:cNvPicPr/>
          <p:nvPr/>
        </p:nvPicPr>
        <p:blipFill>
          <a:blip r:embed="rId2">
            <a:extLst>
              <a:ext uri="{28A0092B-C50C-407E-A947-70E740481C1C}">
                <a14:useLocalDpi xmlns:a14="http://schemas.microsoft.com/office/drawing/2010/main" val="0"/>
              </a:ext>
            </a:extLst>
          </a:blip>
          <a:srcRect/>
          <a:stretch>
            <a:fillRect/>
          </a:stretch>
        </p:blipFill>
        <p:spPr bwMode="auto">
          <a:xfrm rot="689941">
            <a:off x="9683528" y="1622610"/>
            <a:ext cx="1323379" cy="1625817"/>
          </a:xfrm>
          <a:prstGeom prst="rect">
            <a:avLst/>
          </a:prstGeom>
          <a:noFill/>
          <a:ln>
            <a:noFill/>
          </a:ln>
        </p:spPr>
      </p:pic>
      <p:sp>
        <p:nvSpPr>
          <p:cNvPr id="7" name="Titre 1"/>
          <p:cNvSpPr>
            <a:spLocks noGrp="1"/>
          </p:cNvSpPr>
          <p:nvPr>
            <p:ph type="title"/>
          </p:nvPr>
        </p:nvSpPr>
        <p:spPr>
          <a:xfrm>
            <a:off x="4338918" y="561316"/>
            <a:ext cx="6816762" cy="905175"/>
          </a:xfrm>
        </p:spPr>
        <p:txBody>
          <a:bodyPr>
            <a:normAutofit fontScale="90000"/>
          </a:bodyPr>
          <a:lstStyle/>
          <a:p>
            <a:r>
              <a:rPr lang="fr-FR" dirty="0" smtClean="0">
                <a:solidFill>
                  <a:schemeClr val="tx1"/>
                </a:solidFill>
              </a:rPr>
              <a:t>Programme Pôle Finance</a:t>
            </a:r>
            <a:br>
              <a:rPr lang="fr-FR" dirty="0" smtClean="0">
                <a:solidFill>
                  <a:schemeClr val="tx1"/>
                </a:solidFill>
              </a:rPr>
            </a:br>
            <a:r>
              <a:rPr lang="fr-FR" dirty="0">
                <a:solidFill>
                  <a:schemeClr val="tx1"/>
                </a:solidFill>
              </a:rPr>
              <a:t>2</a:t>
            </a:r>
            <a:r>
              <a:rPr lang="fr-FR" dirty="0" smtClean="0">
                <a:solidFill>
                  <a:schemeClr val="tx1"/>
                </a:solidFill>
              </a:rPr>
              <a:t>022-2023</a:t>
            </a:r>
            <a:endParaRPr lang="fr-FR" dirty="0">
              <a:solidFill>
                <a:schemeClr val="tx1"/>
              </a:solidFill>
            </a:endParaRPr>
          </a:p>
        </p:txBody>
      </p:sp>
    </p:spTree>
    <p:extLst>
      <p:ext uri="{BB962C8B-B14F-4D97-AF65-F5344CB8AC3E}">
        <p14:creationId xmlns:p14="http://schemas.microsoft.com/office/powerpoint/2010/main" val="3410468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176043B7160A429C4485960DBC7D3C" ma:contentTypeVersion="7" ma:contentTypeDescription="Crée un document." ma:contentTypeScope="" ma:versionID="3bc243440b74f9ff032917a373cc7dac">
  <xsd:schema xmlns:xsd="http://www.w3.org/2001/XMLSchema" xmlns:xs="http://www.w3.org/2001/XMLSchema" xmlns:p="http://schemas.microsoft.com/office/2006/metadata/properties" xmlns:ns3="32ea2860-0642-4f0b-884b-8b07cad4c438" xmlns:ns4="1fd0775d-59fb-4e9e-86d4-99586e2ff948" targetNamespace="http://schemas.microsoft.com/office/2006/metadata/properties" ma:root="true" ma:fieldsID="6b386231134e6cf0f2940aaa5aafa300" ns3:_="" ns4:_="">
    <xsd:import namespace="32ea2860-0642-4f0b-884b-8b07cad4c438"/>
    <xsd:import namespace="1fd0775d-59fb-4e9e-86d4-99586e2ff94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ea2860-0642-4f0b-884b-8b07cad4c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d0775d-59fb-4e9e-86d4-99586e2ff948"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672406-E7EF-424F-B5A0-A86EC0DB3C33}">
  <ds:schemaRefs>
    <ds:schemaRef ds:uri="http://schemas.microsoft.com/office/2006/metadata/properties"/>
    <ds:schemaRef ds:uri="http://purl.org/dc/elements/1.1/"/>
    <ds:schemaRef ds:uri="http://purl.org/dc/terms/"/>
    <ds:schemaRef ds:uri="1fd0775d-59fb-4e9e-86d4-99586e2ff948"/>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32ea2860-0642-4f0b-884b-8b07cad4c438"/>
    <ds:schemaRef ds:uri="http://www.w3.org/XML/1998/namespace"/>
  </ds:schemaRefs>
</ds:datastoreItem>
</file>

<file path=customXml/itemProps2.xml><?xml version="1.0" encoding="utf-8"?>
<ds:datastoreItem xmlns:ds="http://schemas.openxmlformats.org/officeDocument/2006/customXml" ds:itemID="{27EBD821-F061-4F5E-91FA-192FC95008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ea2860-0642-4f0b-884b-8b07cad4c438"/>
    <ds:schemaRef ds:uri="1fd0775d-59fb-4e9e-86d4-99586e2ff9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091251-2FEE-4D86-921A-4B52956EA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1499</TotalTime>
  <Words>503</Words>
  <Application>Microsoft Office PowerPoint</Application>
  <PresentationFormat>Grand écran</PresentationFormat>
  <Paragraphs>69</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Calibri</vt:lpstr>
      <vt:lpstr>Calibri Light</vt:lpstr>
      <vt:lpstr>Courier New</vt:lpstr>
      <vt:lpstr>Wingdings</vt:lpstr>
      <vt:lpstr>Rétrospective</vt:lpstr>
      <vt:lpstr>Programme Pôle Finance 2022-2023</vt:lpstr>
      <vt:lpstr>Présentation PowerPoint</vt:lpstr>
      <vt:lpstr>Programme Pôle Finance 2022-2023</vt:lpstr>
    </vt:vector>
  </TitlesOfParts>
  <Company>UPEC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Josiane Richard</dc:creator>
  <cp:lastModifiedBy>Dejan Ristic</cp:lastModifiedBy>
  <cp:revision>83</cp:revision>
  <cp:lastPrinted>2020-09-04T13:16:50Z</cp:lastPrinted>
  <dcterms:created xsi:type="dcterms:W3CDTF">2016-09-05T12:44:57Z</dcterms:created>
  <dcterms:modified xsi:type="dcterms:W3CDTF">2022-10-21T09:03:33Z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0x01010057176043B7160A429C4485960DBC7D3C</vt:lpwstr>
  </property>
</Properties>
</file>